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4" r:id="rId5"/>
    <p:sldMasterId id="2147483660" r:id="rId6"/>
  </p:sldMasterIdLst>
  <p:notesMasterIdLst>
    <p:notesMasterId r:id="rId30"/>
  </p:notesMasterIdLst>
  <p:sldIdLst>
    <p:sldId id="256" r:id="rId7"/>
    <p:sldId id="257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7" r:id="rId22"/>
    <p:sldId id="289" r:id="rId23"/>
    <p:sldId id="290" r:id="rId24"/>
    <p:sldId id="291" r:id="rId25"/>
    <p:sldId id="293" r:id="rId26"/>
    <p:sldId id="296" r:id="rId27"/>
    <p:sldId id="297" r:id="rId28"/>
    <p:sldId id="298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Encode Sans" panose="02000000000000000000" pitchFamily="2" charset="77"/>
      <p:regular r:id="rId35"/>
      <p:bold r:id="rId36"/>
    </p:embeddedFont>
    <p:embeddedFont>
      <p:font typeface="Encode Sans Black" pitchFamily="2" charset="77"/>
      <p:bold r:id="rId37"/>
    </p:embeddedFont>
    <p:embeddedFont>
      <p:font typeface="Merriweather Sans" pitchFamily="2" charset="77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Light" panose="020B0306030504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88" roundtripDataSignature="AMtx7mhrQ2y2iYYuIHKmMQfBza2/xwXQ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C06E7-05E1-452E-BC9F-91DBD4263466}" vWet="2" dt="2022-03-11T18:48:48.479"/>
    <p1510:client id="{E1592076-A395-6425-A5FD-1ACB45FC023F}" v="27" dt="2022-03-11T19:15:07.987"/>
    <p1510:client id="{F5C4BFA3-A02B-12FC-A64E-BE67D82D147F}" v="142" dt="2022-03-11T20:00:48.388"/>
  </p1510:revLst>
</p1510:revInfo>
</file>

<file path=ppt/tableStyles.xml><?xml version="1.0" encoding="utf-8"?>
<a:tblStyleLst xmlns:a="http://schemas.openxmlformats.org/drawingml/2006/main" def="{EF179AA0-7012-41A0-A2D3-67FCA40866FC}">
  <a:tblStyle styleId="{EF179AA0-7012-41A0-A2D3-67FCA40866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0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9.fntdata"/><Relationship Id="rId21" Type="http://schemas.openxmlformats.org/officeDocument/2006/relationships/slide" Target="slides/slide15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89" Type="http://schemas.openxmlformats.org/officeDocument/2006/relationships/presProps" Target="presProps.xml"/><Relationship Id="rId7" Type="http://schemas.openxmlformats.org/officeDocument/2006/relationships/slide" Target="slides/slide1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Master" Target="slideMasters/slideMaster2.xml"/><Relationship Id="rId90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9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2.xml"/><Relationship Id="rId9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4.xml"/><Relationship Id="rId41" Type="http://schemas.openxmlformats.org/officeDocument/2006/relationships/font" Target="fonts/font11.fntdata"/><Relationship Id="rId88" Type="http://customschemas.google.com/relationships/presentationmetadata" Target="metadata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ating, Taylor" userId="S::n-tkeating@kingcounty.gov::5bb0331d-cdf6-4f48-a113-d8b131b74f44" providerId="AD" clId="Web-{F5C4BFA3-A02B-12FC-A64E-BE67D82D147F}"/>
    <pc:docChg chg="addSld delSld modSld">
      <pc:chgData name="Keating, Taylor" userId="S::n-tkeating@kingcounty.gov::5bb0331d-cdf6-4f48-a113-d8b131b74f44" providerId="AD" clId="Web-{F5C4BFA3-A02B-12FC-A64E-BE67D82D147F}" dt="2022-03-11T20:00:48.388" v="89" actId="1076"/>
      <pc:docMkLst>
        <pc:docMk/>
      </pc:docMkLst>
      <pc:sldChg chg="modSp">
        <pc:chgData name="Keating, Taylor" userId="S::n-tkeating@kingcounty.gov::5bb0331d-cdf6-4f48-a113-d8b131b74f44" providerId="AD" clId="Web-{F5C4BFA3-A02B-12FC-A64E-BE67D82D147F}" dt="2022-03-11T19:17:33.991" v="14"/>
        <pc:sldMkLst>
          <pc:docMk/>
          <pc:sldMk cId="0" sldId="284"/>
        </pc:sldMkLst>
        <pc:graphicFrameChg chg="mod modGraphic">
          <ac:chgData name="Keating, Taylor" userId="S::n-tkeating@kingcounty.gov::5bb0331d-cdf6-4f48-a113-d8b131b74f44" providerId="AD" clId="Web-{F5C4BFA3-A02B-12FC-A64E-BE67D82D147F}" dt="2022-03-11T19:17:33.991" v="14"/>
          <ac:graphicFrameMkLst>
            <pc:docMk/>
            <pc:sldMk cId="0" sldId="284"/>
            <ac:graphicFrameMk id="332" creationId="{00000000-0000-0000-0000-000000000000}"/>
          </ac:graphicFrameMkLst>
        </pc:graphicFrameChg>
      </pc:sldChg>
      <pc:sldChg chg="addSp delSp modSp add replId">
        <pc:chgData name="Keating, Taylor" userId="S::n-tkeating@kingcounty.gov::5bb0331d-cdf6-4f48-a113-d8b131b74f44" providerId="AD" clId="Web-{F5C4BFA3-A02B-12FC-A64E-BE67D82D147F}" dt="2022-03-11T20:00:48.388" v="89" actId="1076"/>
        <pc:sldMkLst>
          <pc:docMk/>
          <pc:sldMk cId="2359332538" sldId="299"/>
        </pc:sldMkLst>
        <pc:spChg chg="add mod">
          <ac:chgData name="Keating, Taylor" userId="S::n-tkeating@kingcounty.gov::5bb0331d-cdf6-4f48-a113-d8b131b74f44" providerId="AD" clId="Web-{F5C4BFA3-A02B-12FC-A64E-BE67D82D147F}" dt="2022-03-11T20:00:26.028" v="67" actId="1076"/>
          <ac:spMkLst>
            <pc:docMk/>
            <pc:sldMk cId="2359332538" sldId="299"/>
            <ac:spMk id="4" creationId="{D26CB5F3-B981-403A-BA53-2381C6EEED71}"/>
          </ac:spMkLst>
        </pc:spChg>
        <pc:spChg chg="add mod">
          <ac:chgData name="Keating, Taylor" userId="S::n-tkeating@kingcounty.gov::5bb0331d-cdf6-4f48-a113-d8b131b74f44" providerId="AD" clId="Web-{F5C4BFA3-A02B-12FC-A64E-BE67D82D147F}" dt="2022-03-11T20:00:48.388" v="89" actId="1076"/>
          <ac:spMkLst>
            <pc:docMk/>
            <pc:sldMk cId="2359332538" sldId="299"/>
            <ac:spMk id="8" creationId="{DBAD065F-FF9E-41B6-AC7A-2AADEE004853}"/>
          </ac:spMkLst>
        </pc:spChg>
        <pc:spChg chg="mod">
          <ac:chgData name="Keating, Taylor" userId="S::n-tkeating@kingcounty.gov::5bb0331d-cdf6-4f48-a113-d8b131b74f44" providerId="AD" clId="Web-{F5C4BFA3-A02B-12FC-A64E-BE67D82D147F}" dt="2022-03-11T19:59:19.730" v="43" actId="20577"/>
          <ac:spMkLst>
            <pc:docMk/>
            <pc:sldMk cId="2359332538" sldId="299"/>
            <ac:spMk id="373" creationId="{00000000-0000-0000-0000-000000000000}"/>
          </ac:spMkLst>
        </pc:spChg>
        <pc:picChg chg="add mod">
          <ac:chgData name="Keating, Taylor" userId="S::n-tkeating@kingcounty.gov::5bb0331d-cdf6-4f48-a113-d8b131b74f44" providerId="AD" clId="Web-{F5C4BFA3-A02B-12FC-A64E-BE67D82D147F}" dt="2022-03-11T19:59:08.605" v="39" actId="1076"/>
          <ac:picMkLst>
            <pc:docMk/>
            <pc:sldMk cId="2359332538" sldId="299"/>
            <ac:picMk id="2" creationId="{40C83110-3A46-4DC0-AC9D-874AB8230A83}"/>
          </ac:picMkLst>
        </pc:picChg>
        <pc:picChg chg="add mod">
          <ac:chgData name="Keating, Taylor" userId="S::n-tkeating@kingcounty.gov::5bb0331d-cdf6-4f48-a113-d8b131b74f44" providerId="AD" clId="Web-{F5C4BFA3-A02B-12FC-A64E-BE67D82D147F}" dt="2022-03-11T19:59:12.574" v="41" actId="1076"/>
          <ac:picMkLst>
            <pc:docMk/>
            <pc:sldMk cId="2359332538" sldId="299"/>
            <ac:picMk id="3" creationId="{7F674DD8-DA44-406E-8AA3-43134B49330D}"/>
          </ac:picMkLst>
        </pc:picChg>
        <pc:picChg chg="del">
          <ac:chgData name="Keating, Taylor" userId="S::n-tkeating@kingcounty.gov::5bb0331d-cdf6-4f48-a113-d8b131b74f44" providerId="AD" clId="Web-{F5C4BFA3-A02B-12FC-A64E-BE67D82D147F}" dt="2022-03-11T19:53:31.880" v="28"/>
          <ac:picMkLst>
            <pc:docMk/>
            <pc:sldMk cId="2359332538" sldId="299"/>
            <ac:picMk id="374" creationId="{00000000-0000-0000-0000-000000000000}"/>
          </ac:picMkLst>
        </pc:picChg>
        <pc:picChg chg="del">
          <ac:chgData name="Keating, Taylor" userId="S::n-tkeating@kingcounty.gov::5bb0331d-cdf6-4f48-a113-d8b131b74f44" providerId="AD" clId="Web-{F5C4BFA3-A02B-12FC-A64E-BE67D82D147F}" dt="2022-03-11T19:53:31.927" v="29"/>
          <ac:picMkLst>
            <pc:docMk/>
            <pc:sldMk cId="2359332538" sldId="299"/>
            <ac:picMk id="375" creationId="{00000000-0000-0000-0000-000000000000}"/>
          </ac:picMkLst>
        </pc:picChg>
      </pc:sldChg>
      <pc:sldChg chg="new del">
        <pc:chgData name="Keating, Taylor" userId="S::n-tkeating@kingcounty.gov::5bb0331d-cdf6-4f48-a113-d8b131b74f44" providerId="AD" clId="Web-{F5C4BFA3-A02B-12FC-A64E-BE67D82D147F}" dt="2022-03-11T19:53:06.692" v="16"/>
        <pc:sldMkLst>
          <pc:docMk/>
          <pc:sldMk cId="2692014311" sldId="299"/>
        </pc:sldMkLst>
      </pc:sldChg>
    </pc:docChg>
  </pc:docChgLst>
  <pc:docChgLst>
    <pc:chgData name="Keating, Taylor" userId="S::n-tkeating@kingcounty.gov::5bb0331d-cdf6-4f48-a113-d8b131b74f44" providerId="AD" clId="Web-{E1592076-A395-6425-A5FD-1ACB45FC023F}"/>
    <pc:docChg chg="modSld">
      <pc:chgData name="Keating, Taylor" userId="S::n-tkeating@kingcounty.gov::5bb0331d-cdf6-4f48-a113-d8b131b74f44" providerId="AD" clId="Web-{E1592076-A395-6425-A5FD-1ACB45FC023F}" dt="2022-03-11T19:15:07.987" v="26" actId="1076"/>
      <pc:docMkLst>
        <pc:docMk/>
      </pc:docMkLst>
      <pc:sldChg chg="modSp">
        <pc:chgData name="Keating, Taylor" userId="S::n-tkeating@kingcounty.gov::5bb0331d-cdf6-4f48-a113-d8b131b74f44" providerId="AD" clId="Web-{E1592076-A395-6425-A5FD-1ACB45FC023F}" dt="2022-03-11T18:56:14.773" v="4" actId="20577"/>
        <pc:sldMkLst>
          <pc:docMk/>
          <pc:sldMk cId="0" sldId="256"/>
        </pc:sldMkLst>
        <pc:spChg chg="mod">
          <ac:chgData name="Keating, Taylor" userId="S::n-tkeating@kingcounty.gov::5bb0331d-cdf6-4f48-a113-d8b131b74f44" providerId="AD" clId="Web-{E1592076-A395-6425-A5FD-1ACB45FC023F}" dt="2022-03-11T18:56:14.773" v="4" actId="20577"/>
          <ac:spMkLst>
            <pc:docMk/>
            <pc:sldMk cId="0" sldId="256"/>
            <ac:spMk id="92" creationId="{00000000-0000-0000-0000-000000000000}"/>
          </ac:spMkLst>
        </pc:spChg>
      </pc:sldChg>
      <pc:sldChg chg="addSp delSp modSp">
        <pc:chgData name="Keating, Taylor" userId="S::n-tkeating@kingcounty.gov::5bb0331d-cdf6-4f48-a113-d8b131b74f44" providerId="AD" clId="Web-{E1592076-A395-6425-A5FD-1ACB45FC023F}" dt="2022-03-11T19:15:07.847" v="24" actId="1076"/>
        <pc:sldMkLst>
          <pc:docMk/>
          <pc:sldMk cId="0" sldId="282"/>
        </pc:sldMkLst>
        <pc:picChg chg="add del mod">
          <ac:chgData name="Keating, Taylor" userId="S::n-tkeating@kingcounty.gov::5bb0331d-cdf6-4f48-a113-d8b131b74f44" providerId="AD" clId="Web-{E1592076-A395-6425-A5FD-1ACB45FC023F}" dt="2022-03-11T19:12:20.142" v="6"/>
          <ac:picMkLst>
            <pc:docMk/>
            <pc:sldMk cId="0" sldId="282"/>
            <ac:picMk id="2" creationId="{35FAE5CD-8ED3-4782-8E67-F1025DD9B7F7}"/>
          </ac:picMkLst>
        </pc:picChg>
        <pc:picChg chg="add mod modCrop">
          <ac:chgData name="Keating, Taylor" userId="S::n-tkeating@kingcounty.gov::5bb0331d-cdf6-4f48-a113-d8b131b74f44" providerId="AD" clId="Web-{E1592076-A395-6425-A5FD-1ACB45FC023F}" dt="2022-03-11T19:15:07.847" v="24" actId="1076"/>
          <ac:picMkLst>
            <pc:docMk/>
            <pc:sldMk cId="0" sldId="282"/>
            <ac:picMk id="3" creationId="{CB1B59D9-C74C-4512-A3B8-7A12C48DA4E4}"/>
          </ac:picMkLst>
        </pc:picChg>
        <pc:picChg chg="del">
          <ac:chgData name="Keating, Taylor" userId="S::n-tkeating@kingcounty.gov::5bb0331d-cdf6-4f48-a113-d8b131b74f44" providerId="AD" clId="Web-{E1592076-A395-6425-A5FD-1ACB45FC023F}" dt="2022-03-11T19:14:40.409" v="23"/>
          <ac:picMkLst>
            <pc:docMk/>
            <pc:sldMk cId="0" sldId="282"/>
            <ac:picMk id="312" creationId="{00000000-0000-0000-0000-000000000000}"/>
          </ac:picMkLst>
        </pc:picChg>
      </pc:sldChg>
      <pc:sldChg chg="addSp delSp modSp">
        <pc:chgData name="Keating, Taylor" userId="S::n-tkeating@kingcounty.gov::5bb0331d-cdf6-4f48-a113-d8b131b74f44" providerId="AD" clId="Web-{E1592076-A395-6425-A5FD-1ACB45FC023F}" dt="2022-03-11T19:15:07.987" v="26" actId="1076"/>
        <pc:sldMkLst>
          <pc:docMk/>
          <pc:sldMk cId="0" sldId="284"/>
        </pc:sldMkLst>
        <pc:picChg chg="add mod">
          <ac:chgData name="Keating, Taylor" userId="S::n-tkeating@kingcounty.gov::5bb0331d-cdf6-4f48-a113-d8b131b74f44" providerId="AD" clId="Web-{E1592076-A395-6425-A5FD-1ACB45FC023F}" dt="2022-03-11T19:15:07.987" v="26" actId="1076"/>
          <ac:picMkLst>
            <pc:docMk/>
            <pc:sldMk cId="0" sldId="284"/>
            <ac:picMk id="2" creationId="{7173B695-50C6-4EE2-A9E5-0C376546979B}"/>
          </ac:picMkLst>
        </pc:picChg>
        <pc:picChg chg="del">
          <ac:chgData name="Keating, Taylor" userId="S::n-tkeating@kingcounty.gov::5bb0331d-cdf6-4f48-a113-d8b131b74f44" providerId="AD" clId="Web-{E1592076-A395-6425-A5FD-1ACB45FC023F}" dt="2022-03-11T19:15:07.894" v="25"/>
          <ac:picMkLst>
            <pc:docMk/>
            <pc:sldMk cId="0" sldId="284"/>
            <ac:picMk id="33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1c75048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d1c75048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e9f51504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e9f51504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07b1012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107b1012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edf79f3e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0edf79f3e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808e7a81d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1808e7a81d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199792e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10199792e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1517499fad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1517499fad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814362da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1814362da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3320410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103320410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4f03f5c0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114f03f5c0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4dd0e30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04dd0e30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4f03f5c0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21" name="Google Shape;421;g114f03f5c0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80dc9b9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180dc9b9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101610c7c4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101610c7c4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2f5a8ec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02f5a8ec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ab514d33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fab514d33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ab514d33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fab514d33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ab514d33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fab514d33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31872f6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1131872f6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c76bf342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0c76bf342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b7008c6e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fb7008c6e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6f643da7e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116f643da7e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4598607"/>
            <a:ext cx="2416273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2"/>
          <p:cNvSpPr>
            <a:spLocks noGrp="1"/>
          </p:cNvSpPr>
          <p:nvPr>
            <p:ph type="chart" idx="2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41" y="467553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7221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p1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74" y="1363508"/>
            <a:ext cx="109009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6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9461" y="3426449"/>
            <a:ext cx="159743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4599107"/>
            <a:ext cx="2416273" cy="21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461" y="3426449"/>
            <a:ext cx="159743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467553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874" y="1363508"/>
            <a:ext cx="109009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41" y="467553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60374" y="369733"/>
            <a:ext cx="818465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874" y="1363508"/>
            <a:ext cx="109009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>
            <a:spLocks noGrp="1"/>
          </p:cNvSpPr>
          <p:nvPr>
            <p:ph type="chart" idx="2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41" y="467553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60375" y="381608"/>
            <a:ext cx="817221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2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4675530"/>
            <a:ext cx="2540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447923" y="371510"/>
            <a:ext cx="8197114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4675530"/>
            <a:ext cx="2540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3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47923" y="369733"/>
            <a:ext cx="8197114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>
            <a:spLocks noGrp="1"/>
          </p:cNvSpPr>
          <p:nvPr>
            <p:ph type="chart" idx="2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4675530"/>
            <a:ext cx="2540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460375" y="370622"/>
            <a:ext cx="818466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467553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4599009"/>
            <a:ext cx="2425226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9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0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467553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460376" y="644993"/>
            <a:ext cx="702354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1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460375" y="370622"/>
            <a:ext cx="818466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A9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 sz="3000"/>
              <a:t>UW MS Capstone Project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HUD HEARS Study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460375" y="3582750"/>
            <a:ext cx="8670600" cy="22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err="1">
                <a:solidFill>
                  <a:schemeClr val="accent3"/>
                </a:solidFill>
                <a:ea typeface="Open Sans"/>
              </a:rPr>
              <a:t>Hantong</a:t>
            </a:r>
            <a:r>
              <a:rPr lang="en-US" sz="1800">
                <a:solidFill>
                  <a:schemeClr val="accent3"/>
                </a:solidFill>
                <a:ea typeface="Open Sans"/>
              </a:rPr>
              <a:t> Hu, Taylor Keating, Zichen Liu, Niki Petrakos | UW Biostatistics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Danny </a:t>
            </a:r>
            <a:r>
              <a:rPr lang="en-US" sz="180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Colombara</a:t>
            </a:r>
            <a:r>
              <a:rPr lang="en-US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Alastair Matheson | Public Health - Seattle King County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d1c750485d_0_0"/>
          <p:cNvPicPr preferRelativeResize="0"/>
          <p:nvPr/>
        </p:nvPicPr>
        <p:blipFill rotWithShape="1">
          <a:blip r:embed="rId3">
            <a:alphaModFix/>
          </a:blip>
          <a:srcRect r="20382" b="51040"/>
          <a:stretch/>
        </p:blipFill>
        <p:spPr>
          <a:xfrm>
            <a:off x="242615" y="1346300"/>
            <a:ext cx="4598376" cy="35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d1c750485d_0_0"/>
          <p:cNvPicPr preferRelativeResize="0"/>
          <p:nvPr/>
        </p:nvPicPr>
        <p:blipFill rotWithShape="1">
          <a:blip r:embed="rId3">
            <a:alphaModFix/>
          </a:blip>
          <a:srcRect t="48841" r="22522"/>
          <a:stretch/>
        </p:blipFill>
        <p:spPr>
          <a:xfrm>
            <a:off x="4698470" y="1281500"/>
            <a:ext cx="4398276" cy="366966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d1c750485d_0_0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Descriptive Statistics</a:t>
            </a:r>
            <a:endParaRPr/>
          </a:p>
        </p:txBody>
      </p:sp>
      <p:sp>
        <p:nvSpPr>
          <p:cNvPr id="289" name="Google Shape;289;gd1c750485d_0_0"/>
          <p:cNvSpPr/>
          <p:nvPr/>
        </p:nvSpPr>
        <p:spPr>
          <a:xfrm>
            <a:off x="4000390" y="1389278"/>
            <a:ext cx="688200" cy="299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gd1c750485d_0_0"/>
          <p:cNvPicPr preferRelativeResize="0"/>
          <p:nvPr/>
        </p:nvPicPr>
        <p:blipFill rotWithShape="1">
          <a:blip r:embed="rId4">
            <a:alphaModFix/>
          </a:blip>
          <a:srcRect r="22275" b="95927"/>
          <a:stretch/>
        </p:blipFill>
        <p:spPr>
          <a:xfrm>
            <a:off x="4694629" y="1009074"/>
            <a:ext cx="4398264" cy="28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e9f51504c_0_24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Descriptive Statistics Summary</a:t>
            </a:r>
            <a:endParaRPr/>
          </a:p>
        </p:txBody>
      </p:sp>
      <p:sp>
        <p:nvSpPr>
          <p:cNvPr id="297" name="Google Shape;297;g10e9f51504c_0_24"/>
          <p:cNvSpPr txBox="1">
            <a:spLocks noGrp="1"/>
          </p:cNvSpPr>
          <p:nvPr>
            <p:ph type="body" idx="1"/>
          </p:nvPr>
        </p:nvSpPr>
        <p:spPr>
          <a:xfrm>
            <a:off x="454075" y="1547600"/>
            <a:ext cx="8197200" cy="27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/>
              <a:t>Sample size: </a:t>
            </a:r>
            <a:r>
              <a:rPr lang="en-US" sz="1800"/>
              <a:t>17,224 (1 exit per person)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/>
              <a:t>Events: 2,794 (</a:t>
            </a:r>
            <a:r>
              <a:rPr lang="en-US" sz="1800"/>
              <a:t>16%</a:t>
            </a:r>
            <a:r>
              <a:rPr lang="en-US" sz="1800" b="0"/>
              <a:t>) experienced homelessness within 1 year of exit</a:t>
            </a:r>
            <a:endParaRPr sz="1800" b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/>
              <a:t>Missingness</a:t>
            </a:r>
            <a:endParaRPr sz="1800" b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Opportunity score: 3% missing</a:t>
            </a:r>
            <a:endParaRPr sz="1800" b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Other covariates: less than 2%</a:t>
            </a:r>
            <a:endParaRPr sz="1800"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07b1012c1_1_0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Missingness Pattern</a:t>
            </a:r>
            <a:endParaRPr/>
          </a:p>
        </p:txBody>
      </p:sp>
      <p:grpSp>
        <p:nvGrpSpPr>
          <p:cNvPr id="303" name="Google Shape;303;g1107b1012c1_1_0"/>
          <p:cNvGrpSpPr/>
          <p:nvPr/>
        </p:nvGrpSpPr>
        <p:grpSpPr>
          <a:xfrm>
            <a:off x="6887875" y="2487000"/>
            <a:ext cx="1621150" cy="615600"/>
            <a:chOff x="5825575" y="1191275"/>
            <a:chExt cx="1621150" cy="615600"/>
          </a:xfrm>
        </p:grpSpPr>
        <p:sp>
          <p:nvSpPr>
            <p:cNvPr id="304" name="Google Shape;304;g1107b1012c1_1_0"/>
            <p:cNvSpPr txBox="1"/>
            <p:nvPr/>
          </p:nvSpPr>
          <p:spPr>
            <a:xfrm>
              <a:off x="6012425" y="1191275"/>
              <a:ext cx="1434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Missing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Not missing</a:t>
              </a:r>
              <a:endParaRPr/>
            </a:p>
          </p:txBody>
        </p:sp>
        <p:sp>
          <p:nvSpPr>
            <p:cNvPr id="305" name="Google Shape;305;g1107b1012c1_1_0"/>
            <p:cNvSpPr/>
            <p:nvPr/>
          </p:nvSpPr>
          <p:spPr>
            <a:xfrm>
              <a:off x="5825575" y="1304225"/>
              <a:ext cx="186900" cy="154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g1107b1012c1_1_0"/>
            <p:cNvSpPr/>
            <p:nvPr/>
          </p:nvSpPr>
          <p:spPr>
            <a:xfrm>
              <a:off x="5825575" y="1532825"/>
              <a:ext cx="186900" cy="154200"/>
            </a:xfrm>
            <a:prstGeom prst="rect">
              <a:avLst/>
            </a:prstGeom>
            <a:solidFill>
              <a:srgbClr val="00008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" name="Google Shape;307;g1107b1012c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00" y="1515575"/>
            <a:ext cx="5243375" cy="324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edf79f3e3_0_12"/>
          <p:cNvSpPr txBox="1">
            <a:spLocks noGrp="1"/>
          </p:cNvSpPr>
          <p:nvPr>
            <p:ph type="body" idx="1"/>
          </p:nvPr>
        </p:nvSpPr>
        <p:spPr>
          <a:xfrm>
            <a:off x="5404150" y="1539800"/>
            <a:ext cx="3706200" cy="26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38759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600"/>
              <a:buChar char="&gt;"/>
            </a:pPr>
            <a:r>
              <a:rPr lang="en-US" sz="1600"/>
              <a:t>Distinct survival curves</a:t>
            </a:r>
            <a:endParaRPr lang="en-US" sz="1000" b="0"/>
          </a:p>
          <a:p>
            <a:pPr marL="365760" lvl="0" indent="-2387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&gt;"/>
            </a:pPr>
            <a:r>
              <a:rPr lang="en-US" sz="1600" b="0"/>
              <a:t>Largest drop from</a:t>
            </a:r>
            <a:r>
              <a:rPr lang="en-US" sz="1600"/>
              <a:t> </a:t>
            </a:r>
            <a:r>
              <a:rPr lang="en-US" sz="160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0 </a:t>
            </a:r>
            <a:r>
              <a:rPr lang="en-US" sz="1600"/>
              <a:t>- 50 days</a:t>
            </a:r>
            <a:endParaRPr lang="en-US" sz="1000" b="0"/>
          </a:p>
          <a:p>
            <a:pPr marL="365760" lvl="0" indent="-2387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&gt;"/>
            </a:pPr>
            <a:r>
              <a:rPr lang="en-US" sz="1600"/>
              <a:t>Probability remaining housed</a:t>
            </a:r>
            <a:r>
              <a:rPr lang="en-US" sz="1600" b="0"/>
              <a:t> at 1-year after exit:</a:t>
            </a:r>
          </a:p>
          <a:p>
            <a:pPr marL="685800" lvl="1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 b="0">
                <a:solidFill>
                  <a:schemeClr val="dk1"/>
                </a:solidFill>
              </a:rPr>
              <a:t> Positive: 97%</a:t>
            </a:r>
          </a:p>
          <a:p>
            <a:pPr marL="685800" lvl="1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b="0">
                <a:solidFill>
                  <a:schemeClr val="dk1"/>
                </a:solidFill>
              </a:rPr>
              <a:t> Neutral: 85% </a:t>
            </a:r>
          </a:p>
          <a:p>
            <a:pPr marL="731520" lvl="1" indent="-14731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 b="0"/>
              <a:t>Negative: 75%</a:t>
            </a:r>
            <a:endParaRPr lang="en-US" sz="1800" b="0"/>
          </a:p>
        </p:txBody>
      </p:sp>
      <p:sp>
        <p:nvSpPr>
          <p:cNvPr id="314" name="Google Shape;314;g10edf79f3e3_0_12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Kaplan-Meier Curves</a:t>
            </a:r>
            <a:endParaRPr/>
          </a:p>
        </p:txBody>
      </p:sp>
      <p:cxnSp>
        <p:nvCxnSpPr>
          <p:cNvPr id="315" name="Google Shape;315;g10edf79f3e3_0_12"/>
          <p:cNvCxnSpPr/>
          <p:nvPr/>
        </p:nvCxnSpPr>
        <p:spPr>
          <a:xfrm rot="10800000" flipH="1">
            <a:off x="5332703" y="1176725"/>
            <a:ext cx="7500" cy="374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oval" w="med" len="med"/>
            <a:tailEnd type="oval" w="med" len="med"/>
          </a:ln>
        </p:spPr>
      </p:cxnSp>
      <p:pic>
        <p:nvPicPr>
          <p:cNvPr id="3" name="Picture 3" descr="KM_curve.png">
            <a:extLst>
              <a:ext uri="{FF2B5EF4-FFF2-40B4-BE49-F238E27FC236}">
                <a16:creationId xmlns:a16="http://schemas.microsoft.com/office/drawing/2014/main" id="{CB1B59D9-C74C-4512-A3B8-7A12C48DA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" r="342" b="49675"/>
          <a:stretch/>
        </p:blipFill>
        <p:spPr>
          <a:xfrm>
            <a:off x="144463" y="1536170"/>
            <a:ext cx="5146824" cy="3420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808e7a81d_2_72"/>
          <p:cNvSpPr txBox="1">
            <a:spLocks noGrp="1"/>
          </p:cNvSpPr>
          <p:nvPr>
            <p:ph type="body" idx="1"/>
          </p:nvPr>
        </p:nvSpPr>
        <p:spPr>
          <a:xfrm>
            <a:off x="4905200" y="1312025"/>
            <a:ext cx="4210800" cy="367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 b="0"/>
          </a:p>
          <a:p>
            <a:pPr marL="365760" lvl="0" indent="-238759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600"/>
              <a:buChar char="&gt;"/>
            </a:pPr>
            <a:r>
              <a:rPr lang="en-US" sz="1600" b="0"/>
              <a:t>KM-estimates (</a:t>
            </a:r>
            <a:r>
              <a:rPr lang="en-US" sz="1600"/>
              <a:t>probability remaining housed</a:t>
            </a:r>
            <a:r>
              <a:rPr lang="en-US" sz="1600" b="0"/>
              <a:t>) at 1-year after exit:</a:t>
            </a:r>
            <a:endParaRPr sz="1600" b="0"/>
          </a:p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 b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0"/>
          </a:p>
        </p:txBody>
      </p:sp>
      <p:sp>
        <p:nvSpPr>
          <p:cNvPr id="330" name="Google Shape;330;g11808e7a81d_2_72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Kaplan-Meier Curves (Separated by PHA)</a:t>
            </a:r>
            <a:endParaRPr/>
          </a:p>
        </p:txBody>
      </p:sp>
      <p:cxnSp>
        <p:nvCxnSpPr>
          <p:cNvPr id="331" name="Google Shape;331;g11808e7a81d_2_72"/>
          <p:cNvCxnSpPr/>
          <p:nvPr/>
        </p:nvCxnSpPr>
        <p:spPr>
          <a:xfrm rot="10800000">
            <a:off x="4905200" y="1387475"/>
            <a:ext cx="0" cy="352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oval" w="med" len="med"/>
            <a:tailEnd type="oval" w="med" len="med"/>
          </a:ln>
        </p:spPr>
      </p:cxnSp>
      <p:graphicFrame>
        <p:nvGraphicFramePr>
          <p:cNvPr id="332" name="Google Shape;332;g11808e7a81d_2_72"/>
          <p:cNvGraphicFramePr/>
          <p:nvPr>
            <p:extLst>
              <p:ext uri="{D42A27DB-BD31-4B8C-83A1-F6EECF244321}">
                <p14:modId xmlns:p14="http://schemas.microsoft.com/office/powerpoint/2010/main" val="2612509056"/>
              </p:ext>
            </p:extLst>
          </p:nvPr>
        </p:nvGraphicFramePr>
        <p:xfrm>
          <a:off x="5318300" y="2571750"/>
          <a:ext cx="3040731" cy="1944084"/>
        </p:xfrm>
        <a:graphic>
          <a:graphicData uri="http://schemas.openxmlformats.org/drawingml/2006/table">
            <a:tbl>
              <a:tblPr>
                <a:noFill/>
                <a:tableStyleId>{EF179AA0-7012-41A0-A2D3-67FCA40866FC}</a:tableStyleId>
              </a:tblPr>
              <a:tblGrid>
                <a:gridCol w="1013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577">
                  <a:extLst>
                    <a:ext uri="{9D8B030D-6E8A-4147-A177-3AD203B41FA5}">
                      <a16:colId xmlns:a16="http://schemas.microsoft.com/office/drawing/2014/main" val="3454804853"/>
                    </a:ext>
                  </a:extLst>
                </a:gridCol>
                <a:gridCol w="1013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0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Exit Type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KCHA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SHA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Negative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75.0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74.3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Neutral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91.7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83.3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Positive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96.9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96.9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2" descr="KM_curve_pha_facet.png">
            <a:extLst>
              <a:ext uri="{FF2B5EF4-FFF2-40B4-BE49-F238E27FC236}">
                <a16:creationId xmlns:a16="http://schemas.microsoft.com/office/drawing/2014/main" id="{7173B695-50C6-4EE2-A9E5-0C3765469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3" y="1527175"/>
            <a:ext cx="4751387" cy="35575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0199792e31_0_0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Regression Methods</a:t>
            </a:r>
            <a:endParaRPr/>
          </a:p>
        </p:txBody>
      </p:sp>
      <p:sp>
        <p:nvSpPr>
          <p:cNvPr id="339" name="Google Shape;339;g10199792e31_0_0"/>
          <p:cNvSpPr txBox="1">
            <a:spLocks noGrp="1"/>
          </p:cNvSpPr>
          <p:nvPr>
            <p:ph type="body" idx="1"/>
          </p:nvPr>
        </p:nvSpPr>
        <p:spPr>
          <a:xfrm>
            <a:off x="301600" y="2160600"/>
            <a:ext cx="2732400" cy="23235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Derive propensity scores</a:t>
            </a: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>
                <a:solidFill>
                  <a:srgbClr val="000000"/>
                </a:solidFill>
              </a:rPr>
              <a:t>Multinomial logistic regression with GEE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>
                <a:solidFill>
                  <a:srgbClr val="000000"/>
                </a:solidFill>
              </a:rPr>
              <a:t>(clustering by household)</a:t>
            </a:r>
            <a:endParaRPr sz="1600" b="0" i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log P(exit_type|covs)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exit_type = POS, NEG, NEU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40" name="Google Shape;340;g10199792e31_0_0"/>
          <p:cNvSpPr txBox="1"/>
          <p:nvPr/>
        </p:nvSpPr>
        <p:spPr>
          <a:xfrm>
            <a:off x="301600" y="1570588"/>
            <a:ext cx="27324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Step 1</a:t>
            </a:r>
            <a:endParaRPr sz="16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g10199792e31_0_0"/>
          <p:cNvSpPr txBox="1"/>
          <p:nvPr/>
        </p:nvSpPr>
        <p:spPr>
          <a:xfrm>
            <a:off x="3214650" y="1570600"/>
            <a:ext cx="2732400" cy="431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Step 2</a:t>
            </a:r>
            <a:endParaRPr sz="16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g10199792e31_0_0"/>
          <p:cNvSpPr txBox="1">
            <a:spLocks noGrp="1"/>
          </p:cNvSpPr>
          <p:nvPr>
            <p:ph type="body" idx="1"/>
          </p:nvPr>
        </p:nvSpPr>
        <p:spPr>
          <a:xfrm>
            <a:off x="3214750" y="2160600"/>
            <a:ext cx="2732400" cy="2323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Calculate weight</a:t>
            </a: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for each observation</a:t>
            </a: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>
                <a:solidFill>
                  <a:srgbClr val="000000"/>
                </a:solidFill>
              </a:rPr>
              <a:t>Inverse probability treatment weighting</a:t>
            </a:r>
            <a:endParaRPr sz="1600" b="0" i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One of: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1/PS</a:t>
            </a:r>
            <a:r>
              <a:rPr lang="en-US" sz="1600" b="0" baseline="-25000">
                <a:solidFill>
                  <a:srgbClr val="000000"/>
                </a:solidFill>
              </a:rPr>
              <a:t>NEG</a:t>
            </a:r>
            <a:r>
              <a:rPr lang="en-US" sz="1600" b="0">
                <a:solidFill>
                  <a:srgbClr val="000000"/>
                </a:solidFill>
              </a:rPr>
              <a:t>    1/PS</a:t>
            </a:r>
            <a:r>
              <a:rPr lang="en-US" sz="1600" b="0" baseline="-25000">
                <a:solidFill>
                  <a:srgbClr val="000000"/>
                </a:solidFill>
              </a:rPr>
              <a:t>NEU</a:t>
            </a:r>
            <a:r>
              <a:rPr lang="en-US" sz="1600" b="0">
                <a:solidFill>
                  <a:srgbClr val="000000"/>
                </a:solidFill>
              </a:rPr>
              <a:t>    1/PS</a:t>
            </a:r>
            <a:r>
              <a:rPr lang="en-US" sz="1600" b="0" baseline="-25000">
                <a:solidFill>
                  <a:srgbClr val="000000"/>
                </a:solidFill>
              </a:rPr>
              <a:t>POS</a:t>
            </a:r>
            <a:endParaRPr sz="1600" b="0" baseline="-25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43" name="Google Shape;343;g10199792e31_0_0"/>
          <p:cNvSpPr txBox="1"/>
          <p:nvPr/>
        </p:nvSpPr>
        <p:spPr>
          <a:xfrm>
            <a:off x="6110000" y="1570600"/>
            <a:ext cx="2732400" cy="4311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Step 3</a:t>
            </a:r>
            <a:endParaRPr sz="16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g10199792e31_0_0"/>
          <p:cNvSpPr txBox="1">
            <a:spLocks noGrp="1"/>
          </p:cNvSpPr>
          <p:nvPr>
            <p:ph type="body" idx="1"/>
          </p:nvPr>
        </p:nvSpPr>
        <p:spPr>
          <a:xfrm>
            <a:off x="6110000" y="2160600"/>
            <a:ext cx="2732400" cy="2323500"/>
          </a:xfrm>
          <a:prstGeom prst="rect">
            <a:avLst/>
          </a:prstGeom>
          <a:solidFill>
            <a:srgbClr val="E6E4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Housing outcome</a:t>
            </a: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>
                <a:solidFill>
                  <a:srgbClr val="000000"/>
                </a:solidFill>
              </a:rPr>
              <a:t>Weighted Cox PH model</a:t>
            </a:r>
            <a:endParaRPr sz="1100" b="0" i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h</a:t>
            </a:r>
            <a:r>
              <a:rPr lang="en-US" sz="1600" b="0" baseline="-25000">
                <a:solidFill>
                  <a:srgbClr val="000000"/>
                </a:solidFill>
              </a:rPr>
              <a:t>homeless</a:t>
            </a:r>
            <a:r>
              <a:rPr lang="en-US" sz="1600" b="0">
                <a:solidFill>
                  <a:srgbClr val="000000"/>
                </a:solidFill>
              </a:rPr>
              <a:t>(t) ~ h</a:t>
            </a:r>
            <a:r>
              <a:rPr lang="en-US" sz="1600" b="0" baseline="-25000">
                <a:solidFill>
                  <a:srgbClr val="000000"/>
                </a:solidFill>
              </a:rPr>
              <a:t>0</a:t>
            </a:r>
            <a:r>
              <a:rPr lang="en-US" sz="1600" b="0">
                <a:solidFill>
                  <a:srgbClr val="000000"/>
                </a:solidFill>
              </a:rPr>
              <a:t>(t)e</a:t>
            </a:r>
            <a:r>
              <a:rPr lang="en-US" sz="1600" b="0" baseline="30000">
                <a:solidFill>
                  <a:srgbClr val="000000"/>
                </a:solidFill>
              </a:rPr>
              <a:t>POS + NEG</a:t>
            </a:r>
            <a:endParaRPr sz="1600" b="0" baseline="30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0" baseline="30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 i="1">
                <a:solidFill>
                  <a:srgbClr val="000000"/>
                </a:solidFill>
              </a:rPr>
              <a:t>Clustering by household</a:t>
            </a:r>
            <a:endParaRPr sz="1600" b="0" i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 i="1">
                <a:solidFill>
                  <a:srgbClr val="000000"/>
                </a:solidFill>
              </a:rPr>
              <a:t>(robust sandwich estimator)</a:t>
            </a:r>
            <a:endParaRPr sz="1600" b="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517499fad_1_33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Regression Results</a:t>
            </a:r>
            <a:endParaRPr/>
          </a:p>
        </p:txBody>
      </p:sp>
      <p:sp>
        <p:nvSpPr>
          <p:cNvPr id="360" name="Google Shape;360;g11517499fad_1_33"/>
          <p:cNvSpPr txBox="1">
            <a:spLocks noGrp="1"/>
          </p:cNvSpPr>
          <p:nvPr>
            <p:ph type="body" idx="1"/>
          </p:nvPr>
        </p:nvSpPr>
        <p:spPr>
          <a:xfrm>
            <a:off x="5428100" y="1562700"/>
            <a:ext cx="3716100" cy="26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8448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600"/>
              <a:buChar char="&gt;"/>
            </a:pPr>
            <a:r>
              <a:rPr lang="en-US" sz="1600"/>
              <a:t>Positive exits 81% less likely</a:t>
            </a:r>
            <a:br>
              <a:rPr lang="en-US" sz="1600"/>
            </a:br>
            <a:r>
              <a:rPr lang="en-US" sz="1600" b="0"/>
              <a:t>to experience homelessness than neutral exits</a:t>
            </a:r>
            <a:endParaRPr sz="1600" b="0"/>
          </a:p>
          <a:p>
            <a:pPr marL="365760" lvl="0" indent="-18288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 b="0"/>
          </a:p>
          <a:p>
            <a:pPr marL="365760" lvl="0" indent="-28448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600"/>
              <a:buChar char="&gt;"/>
            </a:pPr>
            <a:r>
              <a:rPr lang="en-US" sz="1600"/>
              <a:t>Negative exits 87% more likely</a:t>
            </a:r>
            <a:r>
              <a:rPr lang="en-US" sz="1600" b="0"/>
              <a:t> to experience homelessness than neutral exits</a:t>
            </a:r>
            <a:endParaRPr sz="1600" b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0"/>
          </a:p>
        </p:txBody>
      </p:sp>
      <p:cxnSp>
        <p:nvCxnSpPr>
          <p:cNvPr id="361" name="Google Shape;361;g11517499fad_1_33"/>
          <p:cNvCxnSpPr/>
          <p:nvPr/>
        </p:nvCxnSpPr>
        <p:spPr>
          <a:xfrm rot="10800000">
            <a:off x="5428100" y="1429475"/>
            <a:ext cx="0" cy="3482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oval" w="med" len="med"/>
            <a:tailEnd type="oval" w="med" len="med"/>
          </a:ln>
        </p:spPr>
      </p:cxnSp>
      <p:pic>
        <p:nvPicPr>
          <p:cNvPr id="362" name="Google Shape;362;g11517499fad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5585"/>
            <a:ext cx="5156760" cy="3475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1814362dac_0_31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Regression Results (Separated by PHA)</a:t>
            </a:r>
            <a:endParaRPr/>
          </a:p>
        </p:txBody>
      </p:sp>
      <p:pic>
        <p:nvPicPr>
          <p:cNvPr id="374" name="Google Shape;374;g11814362dac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8075"/>
            <a:ext cx="4963900" cy="31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11814362dac_0_31"/>
          <p:cNvPicPr preferRelativeResize="0"/>
          <p:nvPr/>
        </p:nvPicPr>
        <p:blipFill rotWithShape="1">
          <a:blip r:embed="rId4">
            <a:alphaModFix/>
          </a:blip>
          <a:srcRect l="17871"/>
          <a:stretch/>
        </p:blipFill>
        <p:spPr>
          <a:xfrm>
            <a:off x="4963901" y="1658075"/>
            <a:ext cx="4076874" cy="31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3320410cd_0_0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Sensitivity Analysis</a:t>
            </a:r>
            <a:endParaRPr/>
          </a:p>
        </p:txBody>
      </p:sp>
      <p:sp>
        <p:nvSpPr>
          <p:cNvPr id="381" name="Google Shape;381;g103320410cd_0_0"/>
          <p:cNvSpPr txBox="1">
            <a:spLocks noGrp="1"/>
          </p:cNvSpPr>
          <p:nvPr>
            <p:ph type="body" idx="1"/>
          </p:nvPr>
        </p:nvSpPr>
        <p:spPr>
          <a:xfrm>
            <a:off x="454075" y="1547600"/>
            <a:ext cx="81972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0"/>
              <a:t>Do the results of the primary analyses differ after </a:t>
            </a:r>
            <a:r>
              <a:rPr lang="en-US" sz="1800"/>
              <a:t>exit reasons are removed one at a time</a:t>
            </a:r>
            <a:r>
              <a:rPr lang="en-US" sz="1800" b="0"/>
              <a:t>?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2" name="Google Shape;382;g103320410cd_0_0"/>
          <p:cNvSpPr txBox="1">
            <a:spLocks noGrp="1"/>
          </p:cNvSpPr>
          <p:nvPr>
            <p:ph type="body" idx="1"/>
          </p:nvPr>
        </p:nvSpPr>
        <p:spPr>
          <a:xfrm>
            <a:off x="499675" y="2388113"/>
            <a:ext cx="1646400" cy="732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1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2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83" name="Google Shape;383;g103320410cd_0_0"/>
          <p:cNvSpPr txBox="1">
            <a:spLocks noGrp="1"/>
          </p:cNvSpPr>
          <p:nvPr>
            <p:ph type="body" idx="1"/>
          </p:nvPr>
        </p:nvSpPr>
        <p:spPr>
          <a:xfrm>
            <a:off x="499675" y="3852725"/>
            <a:ext cx="1646400" cy="732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5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6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84" name="Google Shape;384;g103320410cd_0_0"/>
          <p:cNvSpPr txBox="1">
            <a:spLocks noGrp="1"/>
          </p:cNvSpPr>
          <p:nvPr>
            <p:ph type="body" idx="1"/>
          </p:nvPr>
        </p:nvSpPr>
        <p:spPr>
          <a:xfrm>
            <a:off x="499675" y="3120425"/>
            <a:ext cx="1646400" cy="732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3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4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85" name="Google Shape;385;g103320410cd_0_0"/>
          <p:cNvSpPr txBox="1">
            <a:spLocks noGrp="1"/>
          </p:cNvSpPr>
          <p:nvPr>
            <p:ph type="body" idx="1"/>
          </p:nvPr>
        </p:nvSpPr>
        <p:spPr>
          <a:xfrm>
            <a:off x="2666025" y="2388125"/>
            <a:ext cx="1646400" cy="414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1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86" name="Google Shape;386;g103320410cd_0_0"/>
          <p:cNvSpPr txBox="1">
            <a:spLocks noGrp="1"/>
          </p:cNvSpPr>
          <p:nvPr>
            <p:ph type="body" idx="1"/>
          </p:nvPr>
        </p:nvSpPr>
        <p:spPr>
          <a:xfrm>
            <a:off x="2666025" y="3852725"/>
            <a:ext cx="1646400" cy="732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5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6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87" name="Google Shape;387;g103320410cd_0_0"/>
          <p:cNvSpPr txBox="1">
            <a:spLocks noGrp="1"/>
          </p:cNvSpPr>
          <p:nvPr>
            <p:ph type="body" idx="1"/>
          </p:nvPr>
        </p:nvSpPr>
        <p:spPr>
          <a:xfrm>
            <a:off x="2666025" y="3120425"/>
            <a:ext cx="1646400" cy="732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3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4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88" name="Google Shape;388;g103320410cd_0_0"/>
          <p:cNvSpPr txBox="1">
            <a:spLocks noGrp="1"/>
          </p:cNvSpPr>
          <p:nvPr>
            <p:ph type="body" idx="1"/>
          </p:nvPr>
        </p:nvSpPr>
        <p:spPr>
          <a:xfrm>
            <a:off x="4832375" y="2388125"/>
            <a:ext cx="1646400" cy="732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1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2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89" name="Google Shape;389;g103320410cd_0_0"/>
          <p:cNvSpPr txBox="1">
            <a:spLocks noGrp="1"/>
          </p:cNvSpPr>
          <p:nvPr>
            <p:ph type="body" idx="1"/>
          </p:nvPr>
        </p:nvSpPr>
        <p:spPr>
          <a:xfrm>
            <a:off x="4832375" y="3852725"/>
            <a:ext cx="1646400" cy="732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5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6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90" name="Google Shape;390;g103320410cd_0_0"/>
          <p:cNvSpPr txBox="1">
            <a:spLocks noGrp="1"/>
          </p:cNvSpPr>
          <p:nvPr>
            <p:ph type="body" idx="1"/>
          </p:nvPr>
        </p:nvSpPr>
        <p:spPr>
          <a:xfrm>
            <a:off x="6998725" y="2388113"/>
            <a:ext cx="1646400" cy="732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1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2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91" name="Google Shape;391;g103320410cd_0_0"/>
          <p:cNvSpPr txBox="1">
            <a:spLocks noGrp="1"/>
          </p:cNvSpPr>
          <p:nvPr>
            <p:ph type="body" idx="1"/>
          </p:nvPr>
        </p:nvSpPr>
        <p:spPr>
          <a:xfrm>
            <a:off x="4832375" y="3120425"/>
            <a:ext cx="1646400" cy="389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3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92" name="Google Shape;392;g103320410cd_0_0"/>
          <p:cNvSpPr txBox="1">
            <a:spLocks noGrp="1"/>
          </p:cNvSpPr>
          <p:nvPr>
            <p:ph type="body" idx="1"/>
          </p:nvPr>
        </p:nvSpPr>
        <p:spPr>
          <a:xfrm>
            <a:off x="6998725" y="3852725"/>
            <a:ext cx="1646400" cy="389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5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93" name="Google Shape;393;g103320410cd_0_0"/>
          <p:cNvSpPr txBox="1">
            <a:spLocks noGrp="1"/>
          </p:cNvSpPr>
          <p:nvPr>
            <p:ph type="body" idx="1"/>
          </p:nvPr>
        </p:nvSpPr>
        <p:spPr>
          <a:xfrm>
            <a:off x="6998725" y="3120425"/>
            <a:ext cx="1646400" cy="732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3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exit reason 4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394" name="Google Shape;394;g103320410cd_0_0"/>
          <p:cNvSpPr txBox="1"/>
          <p:nvPr/>
        </p:nvSpPr>
        <p:spPr>
          <a:xfrm>
            <a:off x="2665226" y="2668032"/>
            <a:ext cx="164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strike="sngStrike">
                <a:latin typeface="Open Sans"/>
                <a:ea typeface="Open Sans"/>
                <a:cs typeface="Open Sans"/>
                <a:sym typeface="Open Sans"/>
              </a:rPr>
              <a:t>exit reason 2</a:t>
            </a:r>
            <a:endParaRPr sz="1600" strike="sngStrik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g103320410cd_0_0"/>
          <p:cNvSpPr txBox="1"/>
          <p:nvPr/>
        </p:nvSpPr>
        <p:spPr>
          <a:xfrm>
            <a:off x="4832375" y="3421625"/>
            <a:ext cx="164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strike="sngStrike">
                <a:latin typeface="Open Sans"/>
                <a:ea typeface="Open Sans"/>
                <a:cs typeface="Open Sans"/>
                <a:sym typeface="Open Sans"/>
              </a:rPr>
              <a:t>exit reason 4</a:t>
            </a:r>
            <a:endParaRPr sz="1600" strike="sngStrik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g103320410cd_0_0"/>
          <p:cNvSpPr txBox="1"/>
          <p:nvPr/>
        </p:nvSpPr>
        <p:spPr>
          <a:xfrm>
            <a:off x="6997925" y="4153925"/>
            <a:ext cx="164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strike="sngStrike">
                <a:latin typeface="Open Sans"/>
                <a:ea typeface="Open Sans"/>
                <a:cs typeface="Open Sans"/>
                <a:sym typeface="Open Sans"/>
              </a:rPr>
              <a:t>exit reason 6</a:t>
            </a:r>
            <a:endParaRPr sz="1600" strike="sngStrike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g114f03f5c03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25" y="102000"/>
            <a:ext cx="5645128" cy="493947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02" name="Google Shape;402;g114f03f5c03_1_2"/>
          <p:cNvSpPr txBox="1"/>
          <p:nvPr/>
        </p:nvSpPr>
        <p:spPr>
          <a:xfrm>
            <a:off x="5842975" y="2439303"/>
            <a:ext cx="3250200" cy="1911600"/>
          </a:xfrm>
          <a:prstGeom prst="rect">
            <a:avLst/>
          </a:prstGeom>
          <a:noFill/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Findings:</a:t>
            </a:r>
            <a:endParaRPr sz="1100" b="1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100"/>
              <a:buFont typeface="Open Sans"/>
              <a:buChar char="★"/>
            </a:pPr>
            <a:r>
              <a:rPr lang="en-US" sz="1100" b="1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Overall</a:t>
            </a:r>
            <a:r>
              <a:rPr lang="en-US" sz="110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, results support conclusions from primary analysis</a:t>
            </a:r>
            <a:endParaRPr sz="1100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100"/>
              <a:buFont typeface="Open Sans"/>
              <a:buChar char="★"/>
            </a:pPr>
            <a:r>
              <a:rPr lang="en-US" sz="1100" b="1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Landlord evictions</a:t>
            </a:r>
            <a:r>
              <a:rPr lang="en-US" sz="110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 appear to have greatest impact on homelessness among negative exit reasons</a:t>
            </a:r>
            <a:endParaRPr sz="1100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100"/>
              <a:buFont typeface="Open Sans"/>
              <a:buChar char="★"/>
            </a:pPr>
            <a:r>
              <a:rPr lang="en-US" sz="1100" b="1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PB/MR moved out location unknown</a:t>
            </a:r>
            <a:r>
              <a:rPr lang="en-US" sz="110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 potentially more similar to negative exit reasons than neutral</a:t>
            </a:r>
            <a:endParaRPr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g114f03f5c03_1_2"/>
          <p:cNvSpPr txBox="1"/>
          <p:nvPr/>
        </p:nvSpPr>
        <p:spPr>
          <a:xfrm>
            <a:off x="5842975" y="497525"/>
            <a:ext cx="3250200" cy="15837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Interpretation:</a:t>
            </a:r>
            <a:endParaRPr sz="11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207009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Open Sans"/>
              <a:buChar char="&gt;"/>
            </a:pPr>
            <a:r>
              <a:rPr lang="en-US" sz="1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A lower HR estimate</a:t>
            </a:r>
            <a:r>
              <a:rPr lang="en-US" sz="11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 (closer to 1) leads to negative and neutral exits being more similar</a:t>
            </a:r>
            <a:endParaRPr sz="11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Open Sans"/>
              <a:buChar char="&gt;"/>
            </a:pPr>
            <a:r>
              <a:rPr lang="en-US" sz="1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A higher HR estimate</a:t>
            </a:r>
            <a:r>
              <a:rPr lang="en-US" sz="11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 (further from 1) leads to negative and neutral exits being less similar</a:t>
            </a:r>
            <a:endParaRPr sz="11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g114f03f5c03_1_2"/>
          <p:cNvSpPr/>
          <p:nvPr/>
        </p:nvSpPr>
        <p:spPr>
          <a:xfrm>
            <a:off x="4657369" y="483502"/>
            <a:ext cx="118800" cy="10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351C75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114f03f5c03_1_2"/>
          <p:cNvSpPr/>
          <p:nvPr/>
        </p:nvSpPr>
        <p:spPr>
          <a:xfrm>
            <a:off x="3646933" y="2519808"/>
            <a:ext cx="118800" cy="10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351C75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114f03f5c03_1_2"/>
          <p:cNvSpPr/>
          <p:nvPr/>
        </p:nvSpPr>
        <p:spPr>
          <a:xfrm>
            <a:off x="164855" y="497525"/>
            <a:ext cx="1180500" cy="120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114f03f5c03_1_2"/>
          <p:cNvSpPr/>
          <p:nvPr/>
        </p:nvSpPr>
        <p:spPr>
          <a:xfrm>
            <a:off x="156973" y="2533835"/>
            <a:ext cx="698100" cy="120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4dd0e3077_0_0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Meet the Team</a:t>
            </a:r>
            <a:endParaRPr/>
          </a:p>
        </p:txBody>
      </p:sp>
      <p:pic>
        <p:nvPicPr>
          <p:cNvPr id="98" name="Google Shape;98;g104dd0e307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683" y="1550100"/>
            <a:ext cx="949334" cy="13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04dd0e307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3614" y="1550100"/>
            <a:ext cx="949334" cy="13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04dd0e3077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9649" y="1550100"/>
            <a:ext cx="949334" cy="13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04dd0e3077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1705" y="1550100"/>
            <a:ext cx="949334" cy="13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04dd0e3077_0_0"/>
          <p:cNvPicPr preferRelativeResize="0"/>
          <p:nvPr/>
        </p:nvPicPr>
        <p:blipFill rotWithShape="1">
          <a:blip r:embed="rId7">
            <a:alphaModFix/>
          </a:blip>
          <a:srcRect r="4470"/>
          <a:stretch/>
        </p:blipFill>
        <p:spPr>
          <a:xfrm>
            <a:off x="2178125" y="3219225"/>
            <a:ext cx="950976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04dd0e3077_0_0"/>
          <p:cNvPicPr preferRelativeResize="0"/>
          <p:nvPr/>
        </p:nvPicPr>
        <p:blipFill rotWithShape="1">
          <a:blip r:embed="rId8">
            <a:alphaModFix/>
          </a:blip>
          <a:srcRect r="5392"/>
          <a:stretch/>
        </p:blipFill>
        <p:spPr>
          <a:xfrm>
            <a:off x="3444162" y="3219225"/>
            <a:ext cx="950976" cy="13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04dd0e3077_0_0"/>
          <p:cNvSpPr txBox="1"/>
          <p:nvPr/>
        </p:nvSpPr>
        <p:spPr>
          <a:xfrm>
            <a:off x="1680425" y="4480475"/>
            <a:ext cx="194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Danny Colombara,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PhD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g104dd0e3077_0_0"/>
          <p:cNvSpPr txBox="1"/>
          <p:nvPr/>
        </p:nvSpPr>
        <p:spPr>
          <a:xfrm>
            <a:off x="2037225" y="2804325"/>
            <a:ext cx="1202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Hantong Hu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g104dd0e3077_0_0"/>
          <p:cNvSpPr txBox="1"/>
          <p:nvPr/>
        </p:nvSpPr>
        <p:spPr>
          <a:xfrm>
            <a:off x="2946450" y="4480475"/>
            <a:ext cx="194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Alastair Matheson,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PhD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g104dd0e3077_0_0"/>
          <p:cNvSpPr txBox="1"/>
          <p:nvPr/>
        </p:nvSpPr>
        <p:spPr>
          <a:xfrm>
            <a:off x="3233963" y="2804325"/>
            <a:ext cx="134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Taylor Keating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g104dd0e3077_0_0"/>
          <p:cNvSpPr txBox="1"/>
          <p:nvPr/>
        </p:nvSpPr>
        <p:spPr>
          <a:xfrm>
            <a:off x="4601550" y="2804325"/>
            <a:ext cx="113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Zichen Liu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g104dd0e3077_0_0"/>
          <p:cNvSpPr txBox="1"/>
          <p:nvPr/>
        </p:nvSpPr>
        <p:spPr>
          <a:xfrm>
            <a:off x="5766063" y="2804325"/>
            <a:ext cx="134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Niki Petrakos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g104dd0e3077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10200" y="3219221"/>
            <a:ext cx="950976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04dd0e3077_0_0"/>
          <p:cNvSpPr txBox="1"/>
          <p:nvPr/>
        </p:nvSpPr>
        <p:spPr>
          <a:xfrm>
            <a:off x="4212488" y="4480475"/>
            <a:ext cx="194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Patrick Heagerty,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PhD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g104dd0e3077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76225" y="3219221"/>
            <a:ext cx="950976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04dd0e3077_0_0"/>
          <p:cNvSpPr txBox="1"/>
          <p:nvPr/>
        </p:nvSpPr>
        <p:spPr>
          <a:xfrm>
            <a:off x="5478513" y="4480475"/>
            <a:ext cx="194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Lloyd Mancl,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PhD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g114f03f5c03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75" y="102000"/>
            <a:ext cx="5645152" cy="493949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4" name="Google Shape;424;g114f03f5c03_0_21"/>
          <p:cNvSpPr txBox="1"/>
          <p:nvPr/>
        </p:nvSpPr>
        <p:spPr>
          <a:xfrm>
            <a:off x="5843025" y="2419250"/>
            <a:ext cx="3250200" cy="1811700"/>
          </a:xfrm>
          <a:prstGeom prst="rect">
            <a:avLst/>
          </a:prstGeom>
          <a:noFill/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Findings:</a:t>
            </a:r>
            <a:endParaRPr sz="1100" b="1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100"/>
              <a:buFont typeface="Open Sans"/>
              <a:buChar char="★"/>
            </a:pPr>
            <a:r>
              <a:rPr lang="en-US" sz="1100" b="1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Overall</a:t>
            </a:r>
            <a:r>
              <a:rPr lang="en-US" sz="110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, results support conclusions from primary analysis</a:t>
            </a:r>
            <a:endParaRPr sz="1100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100"/>
              <a:buFont typeface="Open Sans"/>
              <a:buChar char="★"/>
            </a:pPr>
            <a:r>
              <a:rPr lang="en-US" sz="1100" b="1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Moved to Non-Subsidized Rental</a:t>
            </a:r>
            <a:r>
              <a:rPr lang="en-US" sz="110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 appears to have greatest impact on homelessness among positive exit reasons</a:t>
            </a:r>
            <a:endParaRPr sz="1100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100"/>
              <a:buFont typeface="Open Sans"/>
              <a:buChar char="★"/>
            </a:pPr>
            <a:r>
              <a:rPr lang="en-US" sz="1100" b="1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PB/MR moved out location unknown</a:t>
            </a:r>
            <a:r>
              <a:rPr lang="en-US" sz="110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 potentially more similar to negative exit reasons than neutral</a:t>
            </a:r>
            <a:endParaRPr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g114f03f5c03_0_21"/>
          <p:cNvSpPr txBox="1"/>
          <p:nvPr/>
        </p:nvSpPr>
        <p:spPr>
          <a:xfrm>
            <a:off x="5843016" y="488750"/>
            <a:ext cx="3250200" cy="15837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Interpretation:</a:t>
            </a:r>
            <a:endParaRPr sz="11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207009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Open Sans"/>
              <a:buChar char="&gt;"/>
            </a:pPr>
            <a:r>
              <a:rPr lang="en-US" sz="1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A lower HR estimate</a:t>
            </a:r>
            <a:r>
              <a:rPr lang="en-US" sz="11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 (further from 1) leads to positive and neutral exits being less similar</a:t>
            </a:r>
            <a:endParaRPr sz="11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2070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Open Sans"/>
              <a:buChar char="&gt;"/>
            </a:pPr>
            <a:r>
              <a:rPr lang="en-US" sz="11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A higher HR estimate</a:t>
            </a:r>
            <a:r>
              <a:rPr lang="en-US" sz="11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 (closer to 1) leads to positive and neutral exits being more similar</a:t>
            </a:r>
            <a:endParaRPr sz="11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g114f03f5c03_0_21"/>
          <p:cNvSpPr/>
          <p:nvPr/>
        </p:nvSpPr>
        <p:spPr>
          <a:xfrm>
            <a:off x="3814528" y="3333811"/>
            <a:ext cx="118800" cy="10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351C75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114f03f5c03_0_21"/>
          <p:cNvSpPr/>
          <p:nvPr/>
        </p:nvSpPr>
        <p:spPr>
          <a:xfrm>
            <a:off x="117805" y="3347825"/>
            <a:ext cx="1269900" cy="108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114f03f5c03_0_21"/>
          <p:cNvSpPr/>
          <p:nvPr/>
        </p:nvSpPr>
        <p:spPr>
          <a:xfrm>
            <a:off x="4758363" y="567818"/>
            <a:ext cx="118800" cy="10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351C75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114f03f5c03_0_21"/>
          <p:cNvSpPr/>
          <p:nvPr/>
        </p:nvSpPr>
        <p:spPr>
          <a:xfrm>
            <a:off x="117805" y="567841"/>
            <a:ext cx="1339800" cy="108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180dc9b977_0_5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 &amp; Next Steps</a:t>
            </a:r>
            <a:endParaRPr/>
          </a:p>
        </p:txBody>
      </p:sp>
      <p:sp>
        <p:nvSpPr>
          <p:cNvPr id="453" name="Google Shape;453;g1180dc9b977_0_5"/>
          <p:cNvSpPr txBox="1">
            <a:spLocks noGrp="1"/>
          </p:cNvSpPr>
          <p:nvPr>
            <p:ph type="body" idx="1"/>
          </p:nvPr>
        </p:nvSpPr>
        <p:spPr>
          <a:xfrm>
            <a:off x="301600" y="2160600"/>
            <a:ext cx="2732400" cy="2323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Positive exits </a:t>
            </a:r>
            <a:r>
              <a:rPr lang="en-US" sz="1600" b="0">
                <a:solidFill>
                  <a:srgbClr val="000000"/>
                </a:solidFill>
              </a:rPr>
              <a:t>associated with </a:t>
            </a:r>
            <a:r>
              <a:rPr lang="en-US" sz="1600">
                <a:solidFill>
                  <a:srgbClr val="000000"/>
                </a:solidFill>
              </a:rPr>
              <a:t>lower probability</a:t>
            </a:r>
            <a:r>
              <a:rPr lang="en-US" sz="1600" b="0">
                <a:solidFill>
                  <a:srgbClr val="000000"/>
                </a:solidFill>
              </a:rPr>
              <a:t> of experiencing homlessness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Negative exits </a:t>
            </a:r>
            <a:r>
              <a:rPr lang="en-US" sz="1600" b="0">
                <a:solidFill>
                  <a:srgbClr val="000000"/>
                </a:solidFill>
              </a:rPr>
              <a:t>associated with </a:t>
            </a:r>
            <a:r>
              <a:rPr lang="en-US" sz="1600">
                <a:solidFill>
                  <a:srgbClr val="000000"/>
                </a:solidFill>
              </a:rPr>
              <a:t>higher probability</a:t>
            </a:r>
            <a:r>
              <a:rPr lang="en-US" sz="1600" b="0">
                <a:solidFill>
                  <a:srgbClr val="000000"/>
                </a:solidFill>
              </a:rPr>
              <a:t> of experiencing homlessness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454" name="Google Shape;454;g1180dc9b977_0_5"/>
          <p:cNvSpPr txBox="1"/>
          <p:nvPr/>
        </p:nvSpPr>
        <p:spPr>
          <a:xfrm>
            <a:off x="301600" y="1570588"/>
            <a:ext cx="2732400" cy="4311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Conclusions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g1180dc9b977_0_5"/>
          <p:cNvSpPr txBox="1"/>
          <p:nvPr/>
        </p:nvSpPr>
        <p:spPr>
          <a:xfrm>
            <a:off x="3214650" y="1570600"/>
            <a:ext cx="2732400" cy="4311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Impact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g1180dc9b977_0_5"/>
          <p:cNvSpPr txBox="1">
            <a:spLocks noGrp="1"/>
          </p:cNvSpPr>
          <p:nvPr>
            <p:ph type="body" idx="1"/>
          </p:nvPr>
        </p:nvSpPr>
        <p:spPr>
          <a:xfrm>
            <a:off x="3214750" y="2160600"/>
            <a:ext cx="2732400" cy="2323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Further evidence for PHAs to allocate resources towards </a:t>
            </a:r>
            <a:r>
              <a:rPr lang="en-US" sz="1600">
                <a:solidFill>
                  <a:srgbClr val="000000"/>
                </a:solidFill>
              </a:rPr>
              <a:t>achieving positive exits </a:t>
            </a:r>
            <a:r>
              <a:rPr lang="en-US" sz="1600" b="0">
                <a:solidFill>
                  <a:srgbClr val="000000"/>
                </a:solidFill>
              </a:rPr>
              <a:t>and</a:t>
            </a:r>
            <a:r>
              <a:rPr lang="en-US" sz="1600">
                <a:solidFill>
                  <a:srgbClr val="000000"/>
                </a:solidFill>
              </a:rPr>
              <a:t> avoiding negative exits </a:t>
            </a:r>
            <a:r>
              <a:rPr lang="en-US" sz="1600" b="0">
                <a:solidFill>
                  <a:srgbClr val="000000"/>
                </a:solidFill>
              </a:rPr>
              <a:t>from public housing</a:t>
            </a:r>
            <a:endParaRPr sz="160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 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457" name="Google Shape;457;g1180dc9b977_0_5"/>
          <p:cNvSpPr txBox="1"/>
          <p:nvPr/>
        </p:nvSpPr>
        <p:spPr>
          <a:xfrm>
            <a:off x="6110000" y="1570600"/>
            <a:ext cx="2732400" cy="431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Next Steps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g1180dc9b977_0_5"/>
          <p:cNvSpPr txBox="1">
            <a:spLocks noGrp="1"/>
          </p:cNvSpPr>
          <p:nvPr>
            <p:ph type="body" idx="1"/>
          </p:nvPr>
        </p:nvSpPr>
        <p:spPr>
          <a:xfrm>
            <a:off x="6110000" y="2160600"/>
            <a:ext cx="2732400" cy="2323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Investigate other long-term outcomes, such as </a:t>
            </a:r>
            <a:r>
              <a:rPr lang="en-US" sz="1600">
                <a:solidFill>
                  <a:srgbClr val="000000"/>
                </a:solidFill>
              </a:rPr>
              <a:t>change in income</a:t>
            </a:r>
            <a:br>
              <a:rPr lang="en-US" sz="1600">
                <a:solidFill>
                  <a:srgbClr val="000000"/>
                </a:solidFill>
              </a:rPr>
            </a:br>
            <a:br>
              <a:rPr lang="en-US" sz="1600">
                <a:solidFill>
                  <a:srgbClr val="000000"/>
                </a:solidFill>
              </a:rPr>
            </a:br>
            <a:r>
              <a:rPr lang="en-US" sz="1600" b="0">
                <a:solidFill>
                  <a:srgbClr val="000000"/>
                </a:solidFill>
              </a:rPr>
              <a:t>Further study </a:t>
            </a:r>
            <a:r>
              <a:rPr lang="en-US" sz="1600" b="0">
                <a:solidFill>
                  <a:srgbClr val="000000"/>
                </a:solidFill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on</a:t>
            </a:r>
            <a:r>
              <a:rPr lang="en-US" sz="1600" b="0">
                <a:solidFill>
                  <a:srgbClr val="000000"/>
                </a:solidFill>
              </a:rPr>
              <a:t> impact of </a:t>
            </a:r>
            <a:r>
              <a:rPr lang="en-US" sz="1600">
                <a:solidFill>
                  <a:srgbClr val="000000"/>
                </a:solidFill>
              </a:rPr>
              <a:t>specific exit reasons</a:t>
            </a:r>
            <a:r>
              <a:rPr lang="en-US" sz="1600" b="0">
                <a:solidFill>
                  <a:srgbClr val="000000"/>
                </a:solidFill>
              </a:rPr>
              <a:t> on long-term outcomes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01610c7c4_4_23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464" name="Google Shape;464;g1101610c7c4_4_23"/>
          <p:cNvSpPr txBox="1">
            <a:spLocks noGrp="1"/>
          </p:cNvSpPr>
          <p:nvPr>
            <p:ph type="body" idx="1"/>
          </p:nvPr>
        </p:nvSpPr>
        <p:spPr>
          <a:xfrm>
            <a:off x="447925" y="1706700"/>
            <a:ext cx="8197200" cy="27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Danny and Alastair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Annie and Tyler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Amy and Megan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Patrick and Lloyd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Minh Vo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Our Capstone Cohort :)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02f5a8eccf_0_5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 for listening!</a:t>
            </a:r>
            <a:endParaRPr/>
          </a:p>
        </p:txBody>
      </p:sp>
      <p:sp>
        <p:nvSpPr>
          <p:cNvPr id="470" name="Google Shape;470;g102f5a8eccf_0_5"/>
          <p:cNvSpPr txBox="1">
            <a:spLocks noGrp="1"/>
          </p:cNvSpPr>
          <p:nvPr>
            <p:ph type="body" idx="1"/>
          </p:nvPr>
        </p:nvSpPr>
        <p:spPr>
          <a:xfrm>
            <a:off x="447925" y="1706700"/>
            <a:ext cx="8197200" cy="173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Questions?</a:t>
            </a:r>
            <a:endParaRPr sz="310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ab514d333_0_28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210" name="Google Shape;210;gfab514d333_0_28"/>
          <p:cNvSpPr txBox="1">
            <a:spLocks noGrp="1"/>
          </p:cNvSpPr>
          <p:nvPr>
            <p:ph type="body" idx="1"/>
          </p:nvPr>
        </p:nvSpPr>
        <p:spPr>
          <a:xfrm>
            <a:off x="454075" y="1547600"/>
            <a:ext cx="8197200" cy="300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/>
              <a:t>Housing is a </a:t>
            </a:r>
            <a:r>
              <a:rPr lang="en-US" sz="1800"/>
              <a:t>social determinant of health</a:t>
            </a:r>
            <a:br>
              <a:rPr lang="en-US" sz="1800" b="0">
                <a:solidFill>
                  <a:schemeClr val="dk1"/>
                </a:solidFill>
              </a:rPr>
            </a:br>
            <a:endParaRPr sz="1100" b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>
                <a:solidFill>
                  <a:schemeClr val="dk1"/>
                </a:solidFill>
              </a:rPr>
              <a:t>L</a:t>
            </a:r>
            <a:r>
              <a:rPr lang="en-US" sz="1800" b="0"/>
              <a:t>ack of affordable housing is a </a:t>
            </a:r>
            <a:r>
              <a:rPr lang="en-US" sz="1800"/>
              <a:t>public health issue</a:t>
            </a:r>
            <a:r>
              <a:rPr lang="en-US" sz="1800" b="0"/>
              <a:t> but affordable housing is a </a:t>
            </a:r>
            <a:r>
              <a:rPr lang="en-US" sz="1800"/>
              <a:t>limited resource</a:t>
            </a:r>
            <a:br>
              <a:rPr lang="en-US" sz="1800"/>
            </a:br>
            <a:endParaRPr sz="11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/>
              <a:t>US Department of HUD wants to help people exit from affordable housing with </a:t>
            </a:r>
            <a:r>
              <a:rPr lang="en-US" sz="1800"/>
              <a:t>long-term benefits</a:t>
            </a:r>
            <a:br>
              <a:rPr lang="en-US" sz="1100" b="0"/>
            </a:br>
            <a:endParaRPr sz="1100" b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0"/>
              <a:t>Problem: </a:t>
            </a:r>
            <a:r>
              <a:rPr lang="en-US" sz="1800"/>
              <a:t>existing literature is sparse </a:t>
            </a:r>
            <a:r>
              <a:rPr lang="en-US" sz="1800" b="0"/>
              <a:t>in </a:t>
            </a:r>
            <a:endParaRPr sz="1800" b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Defining +/- exits</a:t>
            </a:r>
            <a:endParaRPr sz="1800" b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Exploring factors associated with </a:t>
            </a:r>
            <a:r>
              <a:rPr lang="en-US" sz="1800" b="0">
                <a:solidFill>
                  <a:schemeClr val="dk1"/>
                </a:solidFill>
              </a:rPr>
              <a:t>+/- exits</a:t>
            </a:r>
            <a:endParaRPr sz="1800" b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b="0"/>
              <a:t>Examining long-term outcomes from different </a:t>
            </a:r>
            <a:r>
              <a:rPr lang="en-US" sz="1800" b="0">
                <a:solidFill>
                  <a:schemeClr val="dk1"/>
                </a:solidFill>
              </a:rPr>
              <a:t>+/- exits</a:t>
            </a:r>
            <a:endParaRPr sz="1800"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ab514d333_0_34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Primary Objective</a:t>
            </a:r>
            <a:endParaRPr/>
          </a:p>
        </p:txBody>
      </p:sp>
      <p:sp>
        <p:nvSpPr>
          <p:cNvPr id="227" name="Google Shape;227;gfab514d333_0_34"/>
          <p:cNvSpPr txBox="1">
            <a:spLocks noGrp="1"/>
          </p:cNvSpPr>
          <p:nvPr>
            <p:ph type="body" idx="1"/>
          </p:nvPr>
        </p:nvSpPr>
        <p:spPr>
          <a:xfrm>
            <a:off x="454075" y="1547600"/>
            <a:ext cx="81972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0"/>
              <a:t>To determine if there is an association between positive/negative </a:t>
            </a:r>
            <a:r>
              <a:rPr lang="en-US" sz="1800"/>
              <a:t>exit types and long-term outcomes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" name="Google Shape;228;gfab514d333_0_34"/>
          <p:cNvSpPr txBox="1">
            <a:spLocks noGrp="1"/>
          </p:cNvSpPr>
          <p:nvPr>
            <p:ph type="body" idx="1"/>
          </p:nvPr>
        </p:nvSpPr>
        <p:spPr>
          <a:xfrm>
            <a:off x="4438500" y="2735850"/>
            <a:ext cx="2646300" cy="12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Housing outcome</a:t>
            </a: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Time to experiencing homelessness within</a:t>
            </a:r>
            <a:br>
              <a:rPr lang="en-US" sz="1600" b="0">
                <a:solidFill>
                  <a:srgbClr val="000000"/>
                </a:solidFill>
              </a:rPr>
            </a:br>
            <a:r>
              <a:rPr lang="en-US" sz="1600" b="0">
                <a:solidFill>
                  <a:srgbClr val="000000"/>
                </a:solidFill>
              </a:rPr>
              <a:t>1 year of exit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229" name="Google Shape;229;gfab514d333_0_34"/>
          <p:cNvSpPr txBox="1">
            <a:spLocks noGrp="1"/>
          </p:cNvSpPr>
          <p:nvPr>
            <p:ph type="body" idx="1"/>
          </p:nvPr>
        </p:nvSpPr>
        <p:spPr>
          <a:xfrm>
            <a:off x="2036700" y="2566163"/>
            <a:ext cx="1646400" cy="732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Positive exit (vs. neutral)</a:t>
            </a:r>
            <a:endParaRPr sz="1600" b="0">
              <a:solidFill>
                <a:srgbClr val="000000"/>
              </a:solidFill>
            </a:endParaRPr>
          </a:p>
        </p:txBody>
      </p:sp>
      <p:sp>
        <p:nvSpPr>
          <p:cNvPr id="230" name="Google Shape;230;gfab514d333_0_34"/>
          <p:cNvSpPr txBox="1">
            <a:spLocks noGrp="1"/>
          </p:cNvSpPr>
          <p:nvPr>
            <p:ph type="body" idx="1"/>
          </p:nvPr>
        </p:nvSpPr>
        <p:spPr>
          <a:xfrm>
            <a:off x="2036700" y="3515375"/>
            <a:ext cx="1646400" cy="732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000000"/>
                </a:solidFill>
              </a:rPr>
              <a:t>Negative exit (vs. neutral)</a:t>
            </a:r>
            <a:endParaRPr sz="1600" b="0">
              <a:solidFill>
                <a:srgbClr val="000000"/>
              </a:solidFill>
            </a:endParaRPr>
          </a:p>
        </p:txBody>
      </p:sp>
      <p:cxnSp>
        <p:nvCxnSpPr>
          <p:cNvPr id="231" name="Google Shape;231;gfab514d333_0_34"/>
          <p:cNvCxnSpPr>
            <a:stCxn id="229" idx="3"/>
            <a:endCxn id="228" idx="1"/>
          </p:cNvCxnSpPr>
          <p:nvPr/>
        </p:nvCxnSpPr>
        <p:spPr>
          <a:xfrm>
            <a:off x="3683100" y="2932313"/>
            <a:ext cx="755400" cy="438000"/>
          </a:xfrm>
          <a:prstGeom prst="straightConnector1">
            <a:avLst/>
          </a:prstGeom>
          <a:noFill/>
          <a:ln w="28575" cap="flat" cmpd="sng">
            <a:solidFill>
              <a:srgbClr val="C9DAF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gfab514d333_0_34"/>
          <p:cNvCxnSpPr>
            <a:stCxn id="230" idx="3"/>
            <a:endCxn id="228" idx="1"/>
          </p:cNvCxnSpPr>
          <p:nvPr/>
        </p:nvCxnSpPr>
        <p:spPr>
          <a:xfrm rot="10800000" flipH="1">
            <a:off x="3683100" y="3370325"/>
            <a:ext cx="755400" cy="511200"/>
          </a:xfrm>
          <a:prstGeom prst="straightConnector1">
            <a:avLst/>
          </a:prstGeom>
          <a:noFill/>
          <a:ln w="28575" cap="flat" cmpd="sng">
            <a:solidFill>
              <a:srgbClr val="F4CCC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ab514d333_0_44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Study Population</a:t>
            </a:r>
            <a:endParaRPr/>
          </a:p>
        </p:txBody>
      </p:sp>
      <p:sp>
        <p:nvSpPr>
          <p:cNvPr id="238" name="Google Shape;238;gfab514d333_0_44"/>
          <p:cNvSpPr/>
          <p:nvPr/>
        </p:nvSpPr>
        <p:spPr>
          <a:xfrm>
            <a:off x="383175" y="1497525"/>
            <a:ext cx="5556300" cy="3071400"/>
          </a:xfrm>
          <a:prstGeom prst="roundRect">
            <a:avLst>
              <a:gd name="adj" fmla="val 0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gfab514d333_0_44"/>
          <p:cNvSpPr/>
          <p:nvPr/>
        </p:nvSpPr>
        <p:spPr>
          <a:xfrm>
            <a:off x="499025" y="1615650"/>
            <a:ext cx="2587200" cy="13374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Seattle Housing Authority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(2012 to 2019)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gfab514d333_0_44"/>
          <p:cNvSpPr/>
          <p:nvPr/>
        </p:nvSpPr>
        <p:spPr>
          <a:xfrm>
            <a:off x="3229950" y="1615650"/>
            <a:ext cx="2587200" cy="13374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King County Housing Authority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(2016 to 2019)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gfab514d333_0_44"/>
          <p:cNvSpPr/>
          <p:nvPr/>
        </p:nvSpPr>
        <p:spPr>
          <a:xfrm>
            <a:off x="6673075" y="1615650"/>
            <a:ext cx="1936500" cy="13374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Renton Housing Authority</a:t>
            </a:r>
            <a:endParaRPr sz="1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EXCLUDED</a:t>
            </a:r>
            <a:endParaRPr sz="16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gfab514d333_0_44"/>
          <p:cNvSpPr/>
          <p:nvPr/>
        </p:nvSpPr>
        <p:spPr>
          <a:xfrm>
            <a:off x="507800" y="3250000"/>
            <a:ext cx="5318100" cy="11676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Populations receiving </a:t>
            </a: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federal housing assistance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 housing (hard-unit)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Receiving a Housing Choice Voucher (soft-unit)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gfab514d333_0_44"/>
          <p:cNvSpPr/>
          <p:nvPr/>
        </p:nvSpPr>
        <p:spPr>
          <a:xfrm>
            <a:off x="6673075" y="3250000"/>
            <a:ext cx="1936500" cy="11676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Other housing assistance</a:t>
            </a:r>
            <a:endParaRPr sz="16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EXCLUDED</a:t>
            </a:r>
            <a:endParaRPr sz="16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4" name="Google Shape;244;gfab514d333_0_44"/>
          <p:cNvCxnSpPr/>
          <p:nvPr/>
        </p:nvCxnSpPr>
        <p:spPr>
          <a:xfrm rot="10800000">
            <a:off x="6298775" y="1497525"/>
            <a:ext cx="0" cy="292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31872f6f2_0_0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Flowchart</a:t>
            </a:r>
            <a:endParaRPr/>
          </a:p>
        </p:txBody>
      </p:sp>
      <p:pic>
        <p:nvPicPr>
          <p:cNvPr id="250" name="Google Shape;250;g1131872f6f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875" y="218141"/>
            <a:ext cx="5564850" cy="43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c76bf3429_0_6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Data Sources</a:t>
            </a:r>
            <a:endParaRPr/>
          </a:p>
        </p:txBody>
      </p:sp>
      <p:sp>
        <p:nvSpPr>
          <p:cNvPr id="256" name="Google Shape;256;g10c76bf3429_0_6"/>
          <p:cNvSpPr txBox="1">
            <a:spLocks noGrp="1"/>
          </p:cNvSpPr>
          <p:nvPr>
            <p:ph type="body" idx="1"/>
          </p:nvPr>
        </p:nvSpPr>
        <p:spPr>
          <a:xfrm>
            <a:off x="6278075" y="1695425"/>
            <a:ext cx="2638200" cy="15657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6"/>
                </a:solidFill>
              </a:rPr>
              <a:t>Puget Sound</a:t>
            </a:r>
            <a:endParaRPr sz="16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6"/>
                </a:solidFill>
              </a:rPr>
              <a:t>Regional Council</a:t>
            </a:r>
            <a:endParaRPr sz="16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6"/>
                </a:solidFill>
              </a:rPr>
              <a:t>Opportunity Mapping</a:t>
            </a:r>
            <a:endParaRPr sz="16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chemeClr val="accent6"/>
                </a:solidFill>
              </a:rPr>
              <a:t>Neighborhood quality/opportunity</a:t>
            </a:r>
            <a:endParaRPr sz="1600" b="0">
              <a:solidFill>
                <a:schemeClr val="accent6"/>
              </a:solidFill>
            </a:endParaRPr>
          </a:p>
        </p:txBody>
      </p:sp>
      <p:sp>
        <p:nvSpPr>
          <p:cNvPr id="257" name="Google Shape;257;g10c76bf3429_0_6"/>
          <p:cNvSpPr txBox="1">
            <a:spLocks noGrp="1"/>
          </p:cNvSpPr>
          <p:nvPr>
            <p:ph type="body" idx="1"/>
          </p:nvPr>
        </p:nvSpPr>
        <p:spPr>
          <a:xfrm>
            <a:off x="265275" y="1695425"/>
            <a:ext cx="2638200" cy="1565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Public Housing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(HUD Form 50058 MTW)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chemeClr val="dk1"/>
                </a:solidFill>
              </a:rPr>
              <a:t>Housing status, individual characteristics, household characteristics</a:t>
            </a:r>
            <a:endParaRPr sz="1600" b="0">
              <a:solidFill>
                <a:schemeClr val="dk1"/>
              </a:solidFill>
            </a:endParaRPr>
          </a:p>
        </p:txBody>
      </p:sp>
      <p:sp>
        <p:nvSpPr>
          <p:cNvPr id="258" name="Google Shape;258;g10c76bf3429_0_6"/>
          <p:cNvSpPr txBox="1"/>
          <p:nvPr/>
        </p:nvSpPr>
        <p:spPr>
          <a:xfrm>
            <a:off x="2464225" y="4204333"/>
            <a:ext cx="4253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181C"/>
                </a:solidFill>
                <a:latin typeface="Open Sans"/>
                <a:ea typeface="Open Sans"/>
                <a:cs typeface="Open Sans"/>
                <a:sym typeface="Open Sans"/>
              </a:rPr>
              <a:t>Merged via SSN, name, DOB, gender</a:t>
            </a:r>
            <a:endParaRPr sz="1600">
              <a:solidFill>
                <a:srgbClr val="17181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g10c76bf3429_0_6"/>
          <p:cNvSpPr txBox="1">
            <a:spLocks noGrp="1"/>
          </p:cNvSpPr>
          <p:nvPr>
            <p:ph type="body" idx="1"/>
          </p:nvPr>
        </p:nvSpPr>
        <p:spPr>
          <a:xfrm>
            <a:off x="3169225" y="1695425"/>
            <a:ext cx="2843100" cy="2608800"/>
          </a:xfrm>
          <a:prstGeom prst="rect">
            <a:avLst/>
          </a:prstGeom>
          <a:noFill/>
          <a:ln w="28575" cap="flat" cmpd="sng">
            <a:solidFill>
              <a:srgbClr val="1718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181C"/>
                </a:solidFill>
              </a:rPr>
              <a:t>Date of experiencing housing insecurity</a:t>
            </a:r>
            <a:endParaRPr sz="1600">
              <a:solidFill>
                <a:srgbClr val="17181C"/>
              </a:solidFill>
            </a:endParaRPr>
          </a:p>
          <a:p>
            <a:pPr marL="274320" lvl="0" indent="-147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81C"/>
              </a:buClr>
              <a:buSzPts val="1600"/>
              <a:buAutoNum type="arabicPeriod"/>
            </a:pPr>
            <a:r>
              <a:rPr lang="en-US" sz="1600" b="0">
                <a:solidFill>
                  <a:srgbClr val="17181C"/>
                </a:solidFill>
              </a:rPr>
              <a:t>Medicaid (Apple Health)</a:t>
            </a:r>
            <a:endParaRPr sz="1600" b="0">
              <a:solidFill>
                <a:srgbClr val="17181C"/>
              </a:solidFill>
            </a:endParaRPr>
          </a:p>
          <a:p>
            <a:pPr marL="274320" lvl="0" indent="-147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81C"/>
              </a:buClr>
              <a:buSzPts val="1600"/>
              <a:buAutoNum type="arabicPeriod"/>
            </a:pPr>
            <a:r>
              <a:rPr lang="en-US" sz="1600" b="0">
                <a:solidFill>
                  <a:srgbClr val="17181C"/>
                </a:solidFill>
              </a:rPr>
              <a:t>Behavioral Health Recovery Division</a:t>
            </a:r>
            <a:endParaRPr sz="1600" b="0">
              <a:solidFill>
                <a:srgbClr val="17181C"/>
              </a:solidFill>
            </a:endParaRPr>
          </a:p>
          <a:p>
            <a:pPr marL="274320" lvl="0" indent="-147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81C"/>
              </a:buClr>
              <a:buSzPts val="1600"/>
              <a:buAutoNum type="arabicPeriod"/>
            </a:pPr>
            <a:r>
              <a:rPr lang="en-US" sz="1600" b="0">
                <a:solidFill>
                  <a:srgbClr val="17181C"/>
                </a:solidFill>
              </a:rPr>
              <a:t>Homeless Management Information System</a:t>
            </a:r>
            <a:endParaRPr sz="1600" b="0">
              <a:solidFill>
                <a:srgbClr val="17181C"/>
              </a:solidFill>
            </a:endParaRPr>
          </a:p>
          <a:p>
            <a:pPr marL="274320" lvl="0" indent="-147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81C"/>
              </a:buClr>
              <a:buSzPts val="1600"/>
              <a:buAutoNum type="arabicPeriod"/>
            </a:pPr>
            <a:r>
              <a:rPr lang="en-US" sz="1600" b="0">
                <a:solidFill>
                  <a:srgbClr val="17181C"/>
                </a:solidFill>
              </a:rPr>
              <a:t>Health Care for Homeless Network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chemeClr val="dk1"/>
              </a:solidFill>
            </a:endParaRPr>
          </a:p>
        </p:txBody>
      </p:sp>
      <p:sp>
        <p:nvSpPr>
          <p:cNvPr id="260" name="Google Shape;260;g10c76bf3429_0_6"/>
          <p:cNvSpPr txBox="1"/>
          <p:nvPr/>
        </p:nvSpPr>
        <p:spPr>
          <a:xfrm>
            <a:off x="5470625" y="3153549"/>
            <a:ext cx="4253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Merged via census tract</a:t>
            </a:r>
            <a:endParaRPr sz="16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b7008c6eb_0_25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Variables</a:t>
            </a:r>
            <a:endParaRPr/>
          </a:p>
        </p:txBody>
      </p:sp>
      <p:sp>
        <p:nvSpPr>
          <p:cNvPr id="266" name="Google Shape;266;gfb7008c6eb_0_25"/>
          <p:cNvSpPr txBox="1">
            <a:spLocks noGrp="1"/>
          </p:cNvSpPr>
          <p:nvPr>
            <p:ph type="body" idx="1"/>
          </p:nvPr>
        </p:nvSpPr>
        <p:spPr>
          <a:xfrm>
            <a:off x="447925" y="2085375"/>
            <a:ext cx="2468100" cy="2386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17181C"/>
                </a:solidFill>
              </a:rPr>
              <a:t>Age at exit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17181C"/>
                </a:solidFill>
              </a:rPr>
              <a:t>Gender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17181C"/>
                </a:solidFill>
              </a:rPr>
              <a:t>Race/ethnicity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181C"/>
                </a:solidFill>
              </a:rPr>
              <a:t>Time to homelessness</a:t>
            </a:r>
            <a:endParaRPr sz="160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0">
              <a:solidFill>
                <a:srgbClr val="17181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0">
              <a:solidFill>
                <a:schemeClr val="dk1"/>
              </a:solidFill>
            </a:endParaRPr>
          </a:p>
        </p:txBody>
      </p:sp>
      <p:sp>
        <p:nvSpPr>
          <p:cNvPr id="267" name="Google Shape;267;gfb7008c6eb_0_25"/>
          <p:cNvSpPr txBox="1">
            <a:spLocks noGrp="1"/>
          </p:cNvSpPr>
          <p:nvPr>
            <p:ph type="body" idx="1"/>
          </p:nvPr>
        </p:nvSpPr>
        <p:spPr>
          <a:xfrm>
            <a:off x="3312475" y="2085375"/>
            <a:ext cx="2468100" cy="2386800"/>
          </a:xfrm>
          <a:prstGeom prst="rect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17181C"/>
                </a:solidFill>
              </a:rPr>
              <a:t>SHA or KCHA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17181C"/>
                </a:solidFill>
              </a:rPr>
              <a:t>Program type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17181C"/>
                </a:solidFill>
              </a:rPr>
              <a:t>Single caregiver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17181C"/>
                </a:solidFill>
              </a:rPr>
              <a:t>Household size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17181C"/>
                </a:solidFill>
              </a:rPr>
              <a:t>HoH has disability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17181C"/>
                </a:solidFill>
              </a:rPr>
              <a:t>Duration before exit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181C"/>
                </a:solidFill>
              </a:rPr>
              <a:t>Exit type</a:t>
            </a:r>
            <a:endParaRPr sz="1600">
              <a:solidFill>
                <a:srgbClr val="17181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0">
              <a:solidFill>
                <a:srgbClr val="674EA7"/>
              </a:solidFill>
            </a:endParaRPr>
          </a:p>
        </p:txBody>
      </p:sp>
      <p:sp>
        <p:nvSpPr>
          <p:cNvPr id="268" name="Google Shape;268;gfb7008c6eb_0_25"/>
          <p:cNvSpPr txBox="1">
            <a:spLocks noGrp="1"/>
          </p:cNvSpPr>
          <p:nvPr>
            <p:ph type="body" idx="1"/>
          </p:nvPr>
        </p:nvSpPr>
        <p:spPr>
          <a:xfrm>
            <a:off x="447925" y="1654275"/>
            <a:ext cx="2468100" cy="4311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3"/>
                </a:solidFill>
              </a:rPr>
              <a:t>Individual</a:t>
            </a:r>
            <a:endParaRPr sz="1600">
              <a:solidFill>
                <a:schemeClr val="accent3"/>
              </a:solidFill>
            </a:endParaRPr>
          </a:p>
        </p:txBody>
      </p:sp>
      <p:sp>
        <p:nvSpPr>
          <p:cNvPr id="269" name="Google Shape;269;gfb7008c6eb_0_25"/>
          <p:cNvSpPr txBox="1">
            <a:spLocks noGrp="1"/>
          </p:cNvSpPr>
          <p:nvPr>
            <p:ph type="body" idx="1"/>
          </p:nvPr>
        </p:nvSpPr>
        <p:spPr>
          <a:xfrm>
            <a:off x="3312475" y="1654275"/>
            <a:ext cx="2468100" cy="431100"/>
          </a:xfrm>
          <a:prstGeom prst="rect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3"/>
                </a:solidFill>
              </a:rPr>
              <a:t>Household</a:t>
            </a:r>
            <a:endParaRPr sz="1600">
              <a:solidFill>
                <a:schemeClr val="accent3"/>
              </a:solidFill>
            </a:endParaRPr>
          </a:p>
        </p:txBody>
      </p:sp>
      <p:sp>
        <p:nvSpPr>
          <p:cNvPr id="270" name="Google Shape;270;gfb7008c6eb_0_25"/>
          <p:cNvSpPr txBox="1">
            <a:spLocks noGrp="1"/>
          </p:cNvSpPr>
          <p:nvPr>
            <p:ph type="body" idx="1"/>
          </p:nvPr>
        </p:nvSpPr>
        <p:spPr>
          <a:xfrm>
            <a:off x="6177025" y="2085375"/>
            <a:ext cx="2468100" cy="854700"/>
          </a:xfrm>
          <a:prstGeom prst="rect">
            <a:avLst/>
          </a:prstGeom>
          <a:noFill/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17181C"/>
                </a:solidFill>
              </a:rPr>
              <a:t>Opportunity area index</a:t>
            </a:r>
            <a:endParaRPr sz="1600" b="0">
              <a:solidFill>
                <a:srgbClr val="17181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0">
              <a:solidFill>
                <a:srgbClr val="674EA7"/>
              </a:solidFill>
            </a:endParaRPr>
          </a:p>
        </p:txBody>
      </p:sp>
      <p:sp>
        <p:nvSpPr>
          <p:cNvPr id="271" name="Google Shape;271;gfb7008c6eb_0_25"/>
          <p:cNvSpPr txBox="1">
            <a:spLocks noGrp="1"/>
          </p:cNvSpPr>
          <p:nvPr>
            <p:ph type="body" idx="1"/>
          </p:nvPr>
        </p:nvSpPr>
        <p:spPr>
          <a:xfrm>
            <a:off x="6177025" y="1654275"/>
            <a:ext cx="2468100" cy="431100"/>
          </a:xfrm>
          <a:prstGeom prst="rect">
            <a:avLst/>
          </a:prstGeom>
          <a:solidFill>
            <a:srgbClr val="8E7CC3"/>
          </a:solidFill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3"/>
                </a:solidFill>
              </a:rPr>
              <a:t>Neighborhood</a:t>
            </a:r>
            <a:endParaRPr sz="1600">
              <a:solidFill>
                <a:schemeClr val="accent3"/>
              </a:solidFill>
            </a:endParaRPr>
          </a:p>
        </p:txBody>
      </p:sp>
      <p:sp>
        <p:nvSpPr>
          <p:cNvPr id="272" name="Google Shape;272;gfb7008c6eb_0_25"/>
          <p:cNvSpPr txBox="1">
            <a:spLocks noGrp="1"/>
          </p:cNvSpPr>
          <p:nvPr>
            <p:ph type="body" idx="1"/>
          </p:nvPr>
        </p:nvSpPr>
        <p:spPr>
          <a:xfrm>
            <a:off x="6177025" y="3617475"/>
            <a:ext cx="2468100" cy="8547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181C"/>
                </a:solidFill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Household ID</a:t>
            </a:r>
            <a:endParaRPr sz="1600">
              <a:solidFill>
                <a:srgbClr val="17181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0">
              <a:solidFill>
                <a:srgbClr val="674EA7"/>
              </a:solidFill>
            </a:endParaRPr>
          </a:p>
        </p:txBody>
      </p:sp>
      <p:sp>
        <p:nvSpPr>
          <p:cNvPr id="273" name="Google Shape;273;gfb7008c6eb_0_25"/>
          <p:cNvSpPr txBox="1">
            <a:spLocks noGrp="1"/>
          </p:cNvSpPr>
          <p:nvPr>
            <p:ph type="body" idx="1"/>
          </p:nvPr>
        </p:nvSpPr>
        <p:spPr>
          <a:xfrm>
            <a:off x="6177025" y="3186375"/>
            <a:ext cx="2468100" cy="4311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3"/>
                </a:solidFill>
              </a:rPr>
              <a:t>Clustering by</a:t>
            </a:r>
            <a:endParaRPr sz="16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6f643da7e_2_3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Time to Homelessness</a:t>
            </a:r>
            <a:r>
              <a:rPr lang="en-US"/>
              <a:t> Outcome</a:t>
            </a:r>
            <a:endParaRPr/>
          </a:p>
        </p:txBody>
      </p:sp>
      <p:cxnSp>
        <p:nvCxnSpPr>
          <p:cNvPr id="279" name="Google Shape;279;g116f643da7e_2_3"/>
          <p:cNvCxnSpPr/>
          <p:nvPr/>
        </p:nvCxnSpPr>
        <p:spPr>
          <a:xfrm rot="10800000">
            <a:off x="4327975" y="1551275"/>
            <a:ext cx="0" cy="341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280" name="Google Shape;280;g116f643da7e_2_3"/>
          <p:cNvSpPr txBox="1">
            <a:spLocks noGrp="1"/>
          </p:cNvSpPr>
          <p:nvPr>
            <p:ph type="body" idx="1"/>
          </p:nvPr>
        </p:nvSpPr>
        <p:spPr>
          <a:xfrm>
            <a:off x="4593275" y="1717500"/>
            <a:ext cx="4278900" cy="273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 b="0"/>
              <a:t>Start date later than exit date</a:t>
            </a:r>
            <a:endParaRPr sz="1600" b="0"/>
          </a:p>
          <a:p>
            <a:pPr marL="9144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-US" sz="1600" b="0">
                <a:solidFill>
                  <a:schemeClr val="dk1"/>
                </a:solidFill>
              </a:rPr>
              <a:t>Homelessness within 30 days prior to exit date is counted</a:t>
            </a:r>
            <a:endParaRPr lang="en-CA" sz="1600" b="0"/>
          </a:p>
          <a:p>
            <a:pPr marL="469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 startAt="2"/>
            </a:pPr>
            <a:r>
              <a:rPr lang="en-CA" sz="1600" b="0"/>
              <a:t>Status ≠ “homeless” → 365 days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2"/>
            </a:pPr>
            <a:r>
              <a:rPr lang="en-US" sz="1600" b="0"/>
              <a:t>&gt; 365 days → censored at 365 days</a:t>
            </a:r>
            <a:endParaRPr sz="1600" b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2"/>
            </a:pPr>
            <a:r>
              <a:rPr lang="en-US" sz="1600" b="0"/>
              <a:t>Get the earliest occurrence of homelessness, or censoring, per ID</a:t>
            </a:r>
            <a:endParaRPr sz="1600" b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 b="0"/>
          </a:p>
        </p:txBody>
      </p:sp>
      <p:sp>
        <p:nvSpPr>
          <p:cNvPr id="281" name="Google Shape;281;g116f643da7e_2_3"/>
          <p:cNvSpPr txBox="1"/>
          <p:nvPr/>
        </p:nvSpPr>
        <p:spPr>
          <a:xfrm>
            <a:off x="579000" y="2232000"/>
            <a:ext cx="3282300" cy="209028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Days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first instance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homelessness </a:t>
            </a: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within the first year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exiting public housing</a:t>
            </a:r>
          </a:p>
          <a:p>
            <a:pPr marL="0" lvl="0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3130FC98B3F40AD3275BC9A1DD629" ma:contentTypeVersion="8" ma:contentTypeDescription="Create a new document." ma:contentTypeScope="" ma:versionID="402151968c340e16e49a693b039dea1e">
  <xsd:schema xmlns:xsd="http://www.w3.org/2001/XMLSchema" xmlns:xs="http://www.w3.org/2001/XMLSchema" xmlns:p="http://schemas.microsoft.com/office/2006/metadata/properties" xmlns:ns2="cffa4315-cd1e-468f-93fb-d79e7beb29a9" xmlns:ns3="fa743b56-8d43-43b7-be34-68239c033d51" targetNamespace="http://schemas.microsoft.com/office/2006/metadata/properties" ma:root="true" ma:fieldsID="69c37875e61b649b7343f37119da58e0" ns2:_="" ns3:_="">
    <xsd:import namespace="cffa4315-cd1e-468f-93fb-d79e7beb29a9"/>
    <xsd:import namespace="fa743b56-8d43-43b7-be34-68239c033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a4315-cd1e-468f-93fb-d79e7beb2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43b56-8d43-43b7-be34-68239c033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CEF808-5A25-4556-AC80-E1DE6F28B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F93CC-8FF8-49E6-978A-69683368E1F1}">
  <ds:schemaRefs>
    <ds:schemaRef ds:uri="cffa4315-cd1e-468f-93fb-d79e7beb29a9"/>
    <ds:schemaRef ds:uri="fa743b56-8d43-43b7-be34-68239c033d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1B3B0E-CDDA-4FD9-9223-96915812D9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Macintosh PowerPoint</Application>
  <PresentationFormat>On-screen Show (16:9)</PresentationFormat>
  <Paragraphs>212</Paragraphs>
  <Slides>23</Slides>
  <Notes>23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Open Sans</vt:lpstr>
      <vt:lpstr>Encode Sans</vt:lpstr>
      <vt:lpstr>Merriweather Sans</vt:lpstr>
      <vt:lpstr>Calibri</vt:lpstr>
      <vt:lpstr>Open Sans Light</vt:lpstr>
      <vt:lpstr>Arial</vt:lpstr>
      <vt:lpstr>Encode Sans Black</vt:lpstr>
      <vt:lpstr>Custom Design</vt:lpstr>
      <vt:lpstr>1_Custom Design</vt:lpstr>
      <vt:lpstr>2_Custom Design</vt:lpstr>
      <vt:lpstr>UW MS Capstone Project HUD HEARS Study</vt:lpstr>
      <vt:lpstr>Meet the Team</vt:lpstr>
      <vt:lpstr>Background</vt:lpstr>
      <vt:lpstr>Primary Objective</vt:lpstr>
      <vt:lpstr>Study Population</vt:lpstr>
      <vt:lpstr>Flowchart</vt:lpstr>
      <vt:lpstr>Data Sources</vt:lpstr>
      <vt:lpstr>Variables</vt:lpstr>
      <vt:lpstr>Time to Homelessness Outcome</vt:lpstr>
      <vt:lpstr>Descriptive Statistics</vt:lpstr>
      <vt:lpstr>Descriptive Statistics Summary</vt:lpstr>
      <vt:lpstr>Missingness Pattern</vt:lpstr>
      <vt:lpstr>Kaplan-Meier Curves</vt:lpstr>
      <vt:lpstr>Kaplan-Meier Curves (Separated by PHA)</vt:lpstr>
      <vt:lpstr>Regression Methods</vt:lpstr>
      <vt:lpstr>Regression Results</vt:lpstr>
      <vt:lpstr>Regression Results (Separated by PHA)</vt:lpstr>
      <vt:lpstr>Sensitivity Analysis</vt:lpstr>
      <vt:lpstr>PowerPoint Presentation</vt:lpstr>
      <vt:lpstr>PowerPoint Presentation</vt:lpstr>
      <vt:lpstr>Conclusions &amp; Next Steps</vt:lpstr>
      <vt:lpstr>Acknowledgements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MS Capstone Project HUD HEARS Study</dc:title>
  <dc:creator>Alanya Cannon</dc:creator>
  <cp:lastModifiedBy>Taylor Keating</cp:lastModifiedBy>
  <cp:revision>2</cp:revision>
  <dcterms:created xsi:type="dcterms:W3CDTF">2014-10-14T00:51:43Z</dcterms:created>
  <dcterms:modified xsi:type="dcterms:W3CDTF">2022-03-17T22:15:29Z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0x0101001223130FC98B3F40AD3275BC9A1DD629</vt:lpwstr>
  </property>
</Properties>
</file>